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50"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669" r:id="rId19"/>
  </p:sldMasterIdLst>
  <p:notesMasterIdLst>
    <p:notesMasterId r:id="rId53"/>
  </p:notesMasterIdLst>
  <p:handoutMasterIdLst>
    <p:handoutMasterId r:id="rId54"/>
  </p:handoutMasterIdLst>
  <p:sldIdLst>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6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621" autoAdjust="0"/>
  </p:normalViewPr>
  <p:slideViewPr>
    <p:cSldViewPr snapToGrid="0">
      <p:cViewPr varScale="1">
        <p:scale>
          <a:sx n="62" d="100"/>
          <a:sy n="62" d="100"/>
        </p:scale>
        <p:origin x="686" y="6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Aim of slide: There are several different possible causes of FI, some causes may be due to underlying conditions or dysfunctions.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There are several clinical conditions that could result in fecal incontinence as well as Functional bowel disorders (FBDs) that have no other clinical conditions causing the FI. For patients with Neurogenic bowel dysfunction (NBD), FI could be a separate symptom or seen together with constipation. Congenital malformations such as anorectal malformations (ARM), spina bifida, anal </a:t>
            </a:r>
            <a:r>
              <a:rPr lang="en-US" noProof="0" dirty="0" err="1"/>
              <a:t>atreci</a:t>
            </a:r>
            <a:r>
              <a:rPr lang="en-US" noProof="0" dirty="0"/>
              <a:t> (born without any anal canal) or </a:t>
            </a:r>
            <a:r>
              <a:rPr lang="en-US" noProof="0" dirty="0" err="1"/>
              <a:t>Hirshsprung’s</a:t>
            </a:r>
            <a:r>
              <a:rPr lang="en-US" noProof="0" dirty="0"/>
              <a:t> disease could result in life-long issues with bowel management and FI. In Pelvic floor dysfunctions such as rectocele that is </a:t>
            </a:r>
            <a:r>
              <a:rPr lang="en-US" sz="1200" b="0" i="0" u="none" strike="noStrike" kern="1200" cap="none" noProof="0" dirty="0">
                <a:solidFill>
                  <a:schemeClr val="tx1"/>
                </a:solidFill>
                <a:effectLst/>
                <a:latin typeface="Calibri"/>
                <a:ea typeface="Calibri"/>
                <a:cs typeface="Calibri"/>
                <a:sym typeface="Calibri"/>
              </a:rPr>
              <a:t>a bulge in rectal wall trapping stool resulting in chronic constipation, incomplete emptying and fecal incontinence. </a:t>
            </a:r>
            <a:r>
              <a:rPr lang="en-US" noProof="0" dirty="0"/>
              <a:t>Patients with LARS have symptoms of urgency and FI due to low rectal volume and possible reduced compliance of rectal walls.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Dysfunction </a:t>
            </a:r>
            <a:r>
              <a:rPr lang="en-US" noProof="0" dirty="0"/>
              <a:t>of one or both of the anal sphincter muscles refers to a tear or damage to the muscles surrounding the anal canal and can be due to o</a:t>
            </a:r>
            <a:r>
              <a:rPr lang="en-US" sz="1200" b="0" i="0" u="none" strike="noStrike" kern="1200" cap="none" baseline="0" noProof="0" dirty="0">
                <a:solidFill>
                  <a:schemeClr val="tx1"/>
                </a:solidFill>
                <a:latin typeface="Calibri"/>
                <a:ea typeface="Calibri"/>
                <a:cs typeface="Calibri"/>
                <a:sym typeface="Calibri"/>
              </a:rPr>
              <a:t>bstetrical trauma, anal or rectal surgery such as hemorrhoidectomy, or other trauma to the rectum.  In case of an obstetric injury resulting in sphincter damage the symptoms do not always present immediately, symptoms can occur later in life.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Factors such as physical mobility and cognitive function could be affected by </a:t>
            </a:r>
            <a:r>
              <a:rPr lang="en-US" sz="1200" b="0" i="0" u="none" strike="noStrike" kern="1200" cap="none" baseline="0" noProof="0" dirty="0">
                <a:solidFill>
                  <a:schemeClr val="tx1"/>
                </a:solidFill>
                <a:latin typeface="Calibri"/>
                <a:ea typeface="Calibri"/>
                <a:cs typeface="Calibri"/>
                <a:sym typeface="Calibri"/>
              </a:rPr>
              <a:t>aging, disability, dementia, and sedation.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The impact of stool characteristics on fecal incontinence.</a:t>
            </a:r>
          </a:p>
          <a:p>
            <a:pPr marL="0" lvl="0" indent="0" algn="l" rtl="0">
              <a:spcBef>
                <a:spcPts val="0"/>
              </a:spcBef>
              <a:spcAft>
                <a:spcPts val="0"/>
              </a:spcAft>
              <a:buNone/>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The volume and consistency of the content of rectum may be affected by conditions like i</a:t>
            </a:r>
            <a:r>
              <a:rPr lang="en-US" sz="1200" b="0" i="0" u="none" strike="noStrike" noProof="0" dirty="0">
                <a:solidFill>
                  <a:schemeClr val="dk1"/>
                </a:solidFill>
                <a:latin typeface="Calibri"/>
                <a:ea typeface="Calibri"/>
                <a:cs typeface="Calibri"/>
                <a:sym typeface="Calibri"/>
              </a:rPr>
              <a:t>nflammatory bowel disease and irritable bowel syndrome. </a:t>
            </a:r>
            <a:r>
              <a:rPr lang="en-US" sz="1200" b="0" i="0" u="none" strike="noStrike" kern="1200" cap="none" baseline="0" noProof="0" dirty="0">
                <a:solidFill>
                  <a:schemeClr val="tx1"/>
                </a:solidFill>
                <a:latin typeface="Calibri"/>
                <a:ea typeface="Calibri"/>
                <a:cs typeface="Calibri"/>
                <a:sym typeface="Calibri"/>
              </a:rPr>
              <a:t>Medications affecting the consistency of feces and bowel movement such as laxatives, anticholinergics, antidepressants, caffeine, and muscle relaxants could result in FI as well as food intolerance such as intolerance against lactose, fructose, or sorbitol.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Hard stool and retention resulting in constipation could be due to several dysfunctions o</a:t>
            </a:r>
            <a:r>
              <a:rPr lang="en-US" sz="1200" b="0" i="0" u="none" strike="noStrike" noProof="0" dirty="0">
                <a:solidFill>
                  <a:schemeClr val="dk1"/>
                </a:solidFill>
                <a:latin typeface="Calibri"/>
                <a:ea typeface="Calibri"/>
                <a:cs typeface="Calibri"/>
                <a:sym typeface="Calibri"/>
              </a:rPr>
              <a:t>r clinical conditions. </a:t>
            </a:r>
          </a:p>
          <a:p>
            <a:pPr marL="0" lvl="0" indent="0" algn="l" rtl="0">
              <a:spcBef>
                <a:spcPts val="0"/>
              </a:spcBef>
              <a:spcAft>
                <a:spcPts val="0"/>
              </a:spcAft>
              <a:buNone/>
            </a:pP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 the Bristol Stool chart, type 6-7 are more likely to cause FI as well as overflow incontinence when type 1.</a:t>
            </a: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a:solidFill>
                  <a:schemeClr val="tx1"/>
                </a:solidFill>
                <a:latin typeface="Calibri"/>
                <a:ea typeface="Calibri"/>
                <a:cs typeface="Calibri"/>
                <a:sym typeface="Calibri"/>
              </a:rPr>
              <a:t>Aim of slide: Besides the causes described there are factors that may increase the risk of FI or be a reason to ask about FI.</a:t>
            </a:r>
          </a:p>
          <a:p>
            <a:endParaRPr lang="en-US" sz="1200" b="0" i="0" u="none" strike="noStrike" kern="1200" cap="none" baseline="0">
              <a:solidFill>
                <a:schemeClr val="tx1"/>
              </a:solidFill>
              <a:latin typeface="Calibri"/>
              <a:ea typeface="Calibri"/>
              <a:cs typeface="Calibri"/>
              <a:sym typeface="Calibri"/>
            </a:endParaRPr>
          </a:p>
          <a:p>
            <a:r>
              <a:rPr lang="en-US" sz="1200" b="0" i="0" u="none" strike="noStrike" kern="1200" cap="none" baseline="0">
                <a:solidFill>
                  <a:schemeClr val="tx1"/>
                </a:solidFill>
                <a:latin typeface="Calibri"/>
                <a:ea typeface="Calibri"/>
                <a:cs typeface="Calibri"/>
                <a:sym typeface="Calibri"/>
              </a:rPr>
              <a:t>There are several risk factors for FI including but not limited to advanced age, depression, chronic diarrhea, rectal urgency, diabetes, urinary incontinence, inactivity, pregnancy, medications, smoking, and obesity </a:t>
            </a:r>
            <a:r>
              <a:rPr lang="sv-SE" sz="1200" b="0" i="0" u="none" strike="noStrike" kern="1200" cap="none" baseline="0">
                <a:solidFill>
                  <a:schemeClr val="tx1"/>
                </a:solidFill>
                <a:latin typeface="Calibri"/>
                <a:ea typeface="Calibri"/>
                <a:cs typeface="Calibri"/>
                <a:sym typeface="Calibri"/>
              </a:rPr>
              <a:t>(</a:t>
            </a:r>
            <a:r>
              <a:rPr lang="en-US"/>
              <a:t>O’Donnell, Journal for nurse practitioners 2020;16(8))</a:t>
            </a:r>
            <a:r>
              <a:rPr lang="sv-SE" sz="1200" b="0" i="0" u="none" strike="noStrike" kern="1200" cap="none" baseline="0">
                <a:solidFill>
                  <a:schemeClr val="tx1"/>
                </a:solidFill>
                <a:latin typeface="Calibri"/>
                <a:ea typeface="Calibri"/>
                <a:cs typeface="Calibri"/>
                <a:sym typeface="Calibri"/>
              </a:rPr>
              <a:t>.</a:t>
            </a:r>
            <a:endParaRPr lang="en-US" sz="1200" b="0" i="0" u="none" strike="noStrike" kern="1200" cap="none" baseline="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err="1">
                <a:solidFill>
                  <a:schemeClr val="dk1"/>
                </a:solidFill>
                <a:latin typeface="Calibri"/>
                <a:ea typeface="Calibri"/>
                <a:cs typeface="Calibri"/>
                <a:sym typeface="Calibri"/>
              </a:rPr>
              <a:t>Aim</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slide</a:t>
            </a:r>
            <a:r>
              <a:rPr lang="sv-SE" sz="1200" b="0" i="0" u="none" strike="noStrike">
                <a:solidFill>
                  <a:schemeClr val="dk1"/>
                </a:solidFill>
                <a:latin typeface="Calibri"/>
                <a:ea typeface="Calibri"/>
                <a:cs typeface="Calibri"/>
                <a:sym typeface="Calibri"/>
              </a:rPr>
              <a:t>: Display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fecal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in general population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a:solidFill>
                  <a:schemeClr val="dk1"/>
                </a:solidFill>
                <a:latin typeface="Calibri"/>
                <a:ea typeface="Calibri"/>
                <a:cs typeface="Calibri"/>
                <a:sym typeface="Calibri"/>
              </a:rPr>
              <a:t>Patients </a:t>
            </a:r>
            <a:r>
              <a:rPr lang="sv-SE" sz="1200" b="0" i="0" u="none" strike="noStrike" err="1">
                <a:solidFill>
                  <a:schemeClr val="dk1"/>
                </a:solidFill>
                <a:latin typeface="Calibri"/>
                <a:ea typeface="Calibri"/>
                <a:cs typeface="Calibri"/>
                <a:sym typeface="Calibri"/>
              </a:rPr>
              <a:t>often</a:t>
            </a:r>
            <a:r>
              <a:rPr lang="sv-SE" sz="1200" b="0" i="0" u="none" strike="noStrike">
                <a:solidFill>
                  <a:schemeClr val="dk1"/>
                </a:solidFill>
                <a:latin typeface="Calibri"/>
                <a:ea typeface="Calibri"/>
                <a:cs typeface="Calibri"/>
                <a:sym typeface="Calibri"/>
              </a:rPr>
              <a:t> do not </a:t>
            </a:r>
            <a:r>
              <a:rPr lang="sv-SE" sz="1200" b="0" i="0" u="none" strike="noStrike" err="1">
                <a:solidFill>
                  <a:schemeClr val="dk1"/>
                </a:solidFill>
                <a:latin typeface="Calibri"/>
                <a:ea typeface="Calibri"/>
                <a:cs typeface="Calibri"/>
                <a:sym typeface="Calibri"/>
              </a:rPr>
              <a:t>report</a:t>
            </a:r>
            <a:r>
              <a:rPr lang="sv-SE" sz="1200" b="0" i="0" u="none" strike="noStrike">
                <a:solidFill>
                  <a:schemeClr val="dk1"/>
                </a:solidFill>
                <a:latin typeface="Calibri"/>
                <a:ea typeface="Calibri"/>
                <a:cs typeface="Calibri"/>
                <a:sym typeface="Calibri"/>
              </a:rPr>
              <a:t> the symptoms, </a:t>
            </a:r>
            <a:r>
              <a:rPr lang="sv-SE" sz="1200" b="0" i="0" u="none" strike="noStrike" err="1">
                <a:solidFill>
                  <a:schemeClr val="dk1"/>
                </a:solidFill>
                <a:latin typeface="Calibri"/>
                <a:ea typeface="Calibri"/>
                <a:cs typeface="Calibri"/>
                <a:sym typeface="Calibri"/>
              </a:rPr>
              <a:t>making</a:t>
            </a:r>
            <a:r>
              <a:rPr lang="sv-SE" sz="1200" b="0" i="0" u="none" strike="noStrike">
                <a:solidFill>
                  <a:schemeClr val="dk1"/>
                </a:solidFill>
                <a:latin typeface="Calibri"/>
                <a:ea typeface="Calibri"/>
                <a:cs typeface="Calibri"/>
                <a:sym typeface="Calibri"/>
              </a:rPr>
              <a:t> it </a:t>
            </a:r>
            <a:r>
              <a:rPr lang="sv-SE" sz="1200" b="0" i="0" u="none" strike="noStrike" err="1">
                <a:solidFill>
                  <a:schemeClr val="dk1"/>
                </a:solidFill>
                <a:latin typeface="Calibri"/>
                <a:ea typeface="Calibri"/>
                <a:cs typeface="Calibri"/>
                <a:sym typeface="Calibri"/>
              </a:rPr>
              <a:t>difficult</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document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In a </a:t>
            </a:r>
            <a:r>
              <a:rPr lang="sv-SE" sz="1200" b="0" i="0" u="none" strike="noStrike" err="1">
                <a:solidFill>
                  <a:schemeClr val="dk1"/>
                </a:solidFill>
                <a:latin typeface="Calibri"/>
                <a:ea typeface="Calibri"/>
                <a:cs typeface="Calibri"/>
                <a:sym typeface="Calibri"/>
              </a:rPr>
              <a:t>large</a:t>
            </a:r>
            <a:r>
              <a:rPr lang="sv-SE" sz="1200" b="0" i="0" u="none" strike="noStrike">
                <a:solidFill>
                  <a:schemeClr val="dk1"/>
                </a:solidFill>
                <a:latin typeface="Calibri"/>
                <a:ea typeface="Calibri"/>
                <a:cs typeface="Calibri"/>
                <a:sym typeface="Calibri"/>
              </a:rPr>
              <a:t> population-</a:t>
            </a:r>
            <a:r>
              <a:rPr lang="sv-SE" sz="1200" b="0" i="0" u="none" strike="noStrike" err="1">
                <a:solidFill>
                  <a:schemeClr val="dk1"/>
                </a:solidFill>
                <a:latin typeface="Calibri"/>
                <a:ea typeface="Calibri"/>
                <a:cs typeface="Calibri"/>
                <a:sym typeface="Calibri"/>
              </a:rPr>
              <a:t>based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up</a:t>
            </a:r>
            <a:r>
              <a:rPr lang="sv-SE" sz="1200" b="0" i="0" u="none" strike="noStrike">
                <a:solidFill>
                  <a:schemeClr val="dk1"/>
                </a:solidFill>
                <a:latin typeface="Calibri"/>
                <a:ea typeface="Calibri"/>
                <a:cs typeface="Calibri"/>
                <a:sym typeface="Calibri"/>
              </a:rPr>
              <a:t> to 1 </a:t>
            </a:r>
            <a:r>
              <a:rPr lang="sv-SE" sz="1200" b="0" i="0" u="none" strike="noStrike" err="1">
                <a:solidFill>
                  <a:schemeClr val="dk1"/>
                </a:solidFill>
                <a:latin typeface="Calibri"/>
                <a:ea typeface="Calibri"/>
                <a:cs typeface="Calibri"/>
                <a:sym typeface="Calibri"/>
              </a:rPr>
              <a:t>out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7 </a:t>
            </a:r>
            <a:r>
              <a:rPr lang="sv-SE" sz="1200" b="0" i="0" u="none" strike="noStrike" err="1">
                <a:solidFill>
                  <a:schemeClr val="dk1"/>
                </a:solidFill>
                <a:latin typeface="Calibri"/>
                <a:ea typeface="Calibri"/>
                <a:cs typeface="Calibri"/>
                <a:sym typeface="Calibri"/>
              </a:rPr>
              <a:t>reported</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no </a:t>
            </a:r>
            <a:r>
              <a:rPr lang="sv-SE" sz="1200" b="0" i="0" u="none" strike="noStrike" err="1">
                <a:solidFill>
                  <a:schemeClr val="dk1"/>
                </a:solidFill>
                <a:latin typeface="Calibri"/>
                <a:ea typeface="Calibri"/>
                <a:cs typeface="Calibri"/>
                <a:sym typeface="Calibri"/>
              </a:rPr>
              <a:t>difference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between</a:t>
            </a:r>
            <a:r>
              <a:rPr lang="sv-SE" sz="1200" b="0" i="0" u="none" strike="noStrike">
                <a:solidFill>
                  <a:schemeClr val="dk1"/>
                </a:solidFill>
                <a:latin typeface="Calibri"/>
                <a:ea typeface="Calibri"/>
                <a:cs typeface="Calibri"/>
                <a:sym typeface="Calibri"/>
              </a:rPr>
              <a:t> males and </a:t>
            </a:r>
            <a:r>
              <a:rPr lang="sv-SE" sz="1200" b="0" i="0" u="none" strike="noStrike" err="1">
                <a:solidFill>
                  <a:schemeClr val="dk1"/>
                </a:solidFill>
                <a:latin typeface="Calibri"/>
                <a:ea typeface="Calibri"/>
                <a:cs typeface="Calibri"/>
                <a:sym typeface="Calibri"/>
              </a:rPr>
              <a:t>females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Menees</a:t>
            </a:r>
            <a:r>
              <a:rPr lang="sv-SE" sz="1200" b="0" i="0" u="none" strike="noStrike">
                <a:solidFill>
                  <a:schemeClr val="dk1"/>
                </a:solidFill>
                <a:latin typeface="Calibri"/>
                <a:ea typeface="Calibri"/>
                <a:cs typeface="Calibri"/>
                <a:sym typeface="Calibri"/>
              </a:rPr>
              <a:t> et al. </a:t>
            </a:r>
            <a:r>
              <a:rPr lang="sv-SE" sz="1200" b="0" i="0" u="none" strike="noStrike" err="1">
                <a:solidFill>
                  <a:schemeClr val="dk1"/>
                </a:solidFill>
                <a:latin typeface="Calibri"/>
                <a:ea typeface="Calibri"/>
                <a:cs typeface="Calibri"/>
                <a:sym typeface="Calibri"/>
              </a:rPr>
              <a:t>Gastroenterology</a:t>
            </a:r>
            <a:r>
              <a:rPr lang="sv-SE" sz="1200" b="0" i="0" u="none" strike="noStrike">
                <a:solidFill>
                  <a:schemeClr val="dk1"/>
                </a:solidFill>
                <a:latin typeface="Calibri"/>
                <a:ea typeface="Calibri"/>
                <a:cs typeface="Calibri"/>
                <a:sym typeface="Calibri"/>
              </a:rPr>
              <a:t> 2018). </a:t>
            </a:r>
            <a:r>
              <a:rPr lang="sv-SE" sz="1200" b="0" i="0" u="none" strike="noStrike" err="1">
                <a:solidFill>
                  <a:schemeClr val="dk1"/>
                </a:solidFill>
                <a:latin typeface="Calibri"/>
                <a:ea typeface="Calibri"/>
                <a:cs typeface="Calibri"/>
                <a:sym typeface="Calibri"/>
              </a:rPr>
              <a:t>Several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other</a:t>
            </a:r>
            <a:r>
              <a:rPr lang="sv-SE" sz="1200" b="0" i="0" u="none" strike="noStrike">
                <a:solidFill>
                  <a:schemeClr val="dk1"/>
                </a:solidFill>
                <a:latin typeface="Calibri"/>
                <a:ea typeface="Calibri"/>
                <a:cs typeface="Calibri"/>
                <a:sym typeface="Calibri"/>
              </a:rPr>
              <a:t> studies </a:t>
            </a:r>
            <a:r>
              <a:rPr lang="sv-SE" sz="1200" b="0" i="0" u="none" strike="noStrike" err="1">
                <a:solidFill>
                  <a:schemeClr val="dk1"/>
                </a:solidFill>
                <a:latin typeface="Calibri"/>
                <a:ea typeface="Calibri"/>
                <a:cs typeface="Calibri"/>
                <a:sym typeface="Calibri"/>
              </a:rPr>
              <a:t>have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shown</a:t>
            </a:r>
            <a:r>
              <a:rPr lang="sv-SE" sz="1200" b="0" i="0" u="none" strike="noStrike">
                <a:solidFill>
                  <a:schemeClr val="dk1"/>
                </a:solidFill>
                <a:latin typeface="Calibri"/>
                <a:ea typeface="Calibri"/>
                <a:cs typeface="Calibri"/>
                <a:sym typeface="Calibri"/>
              </a:rPr>
              <a:t> a </a:t>
            </a:r>
            <a:r>
              <a:rPr lang="sv-SE" sz="1200" b="0" i="0" u="none" strike="noStrike" err="1">
                <a:solidFill>
                  <a:schemeClr val="dk1"/>
                </a:solidFill>
                <a:latin typeface="Calibri"/>
                <a:ea typeface="Calibri"/>
                <a:cs typeface="Calibri"/>
                <a:sym typeface="Calibri"/>
              </a:rPr>
              <a:t>higher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among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therefore</a:t>
            </a:r>
            <a:r>
              <a:rPr lang="sv-SE" sz="1200" b="0" i="0" u="none" strike="noStrike">
                <a:solidFill>
                  <a:schemeClr val="dk1"/>
                </a:solidFill>
                <a:latin typeface="Calibri"/>
                <a:ea typeface="Calibri"/>
                <a:cs typeface="Calibri"/>
                <a:sym typeface="Calibri"/>
              </a:rPr>
              <a:t>, the population </a:t>
            </a:r>
            <a:r>
              <a:rPr lang="sv-SE" sz="1200" b="0" i="0" u="none" strike="noStrike" err="1">
                <a:solidFill>
                  <a:schemeClr val="dk1"/>
                </a:solidFill>
                <a:latin typeface="Calibri"/>
                <a:ea typeface="Calibri"/>
                <a:cs typeface="Calibri"/>
                <a:sym typeface="Calibri"/>
              </a:rPr>
              <a:t>believed</a:t>
            </a:r>
            <a:r>
              <a:rPr lang="sv-SE" sz="1200" b="0" i="0" u="none" strike="noStrike">
                <a:solidFill>
                  <a:schemeClr val="dk1"/>
                </a:solidFill>
                <a:latin typeface="Calibri"/>
                <a:ea typeface="Calibri"/>
                <a:cs typeface="Calibri"/>
                <a:sym typeface="Calibri"/>
              </a:rPr>
              <a:t> to be </a:t>
            </a:r>
            <a:r>
              <a:rPr lang="sv-SE" sz="1200" b="0" i="0" u="none" strike="noStrike" err="1">
                <a:solidFill>
                  <a:schemeClr val="dk1"/>
                </a:solidFill>
                <a:latin typeface="Calibri"/>
                <a:ea typeface="Calibri"/>
                <a:cs typeface="Calibri"/>
                <a:sym typeface="Calibri"/>
              </a:rPr>
              <a:t>most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affected</a:t>
            </a:r>
            <a:r>
              <a:rPr lang="sv-SE" sz="1200" b="0" i="0" u="none" strike="noStrike">
                <a:solidFill>
                  <a:schemeClr val="dk1"/>
                </a:solidFill>
                <a:latin typeface="Calibri"/>
                <a:ea typeface="Calibri"/>
                <a:cs typeface="Calibri"/>
                <a:sym typeface="Calibri"/>
              </a:rPr>
              <a:t> by FI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postmenopausal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In </a:t>
            </a:r>
            <a:r>
              <a:rPr lang="sv-SE" sz="1200" b="0" i="0" u="none" strike="noStrike" err="1">
                <a:solidFill>
                  <a:schemeClr val="dk1"/>
                </a:solidFill>
                <a:latin typeface="Calibri"/>
                <a:ea typeface="Calibri"/>
                <a:cs typeface="Calibri"/>
                <a:sym typeface="Calibri"/>
              </a:rPr>
              <a:t>females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seeking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gynecological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care</a:t>
            </a:r>
            <a:r>
              <a:rPr lang="sv-SE" sz="1200" b="0" i="0" u="none" strike="noStrike">
                <a:solidFill>
                  <a:schemeClr val="dk1"/>
                </a:solidFill>
                <a:latin typeface="Calibri"/>
                <a:ea typeface="Calibri"/>
                <a:cs typeface="Calibri"/>
                <a:sym typeface="Calibri"/>
              </a:rPr>
              <a:t> 28.4% </a:t>
            </a:r>
            <a:r>
              <a:rPr lang="sv-SE" sz="1200" b="0" i="0" u="none" strike="noStrike" err="1">
                <a:solidFill>
                  <a:schemeClr val="dk1"/>
                </a:solidFill>
                <a:latin typeface="Calibri"/>
                <a:ea typeface="Calibri"/>
                <a:cs typeface="Calibri"/>
                <a:sym typeface="Calibri"/>
              </a:rPr>
              <a:t>suffered</a:t>
            </a:r>
            <a:r>
              <a:rPr lang="sv-SE" sz="1200" b="0" i="0" u="none" strike="noStrike">
                <a:solidFill>
                  <a:schemeClr val="dk1"/>
                </a:solidFill>
                <a:latin typeface="Calibri"/>
                <a:ea typeface="Calibri"/>
                <a:cs typeface="Calibri"/>
                <a:sym typeface="Calibri"/>
              </a:rPr>
              <a:t> from FI (</a:t>
            </a:r>
            <a:r>
              <a:rPr lang="sv-SE"/>
              <a:t>Meyer and Richter, </a:t>
            </a:r>
            <a:r>
              <a:rPr lang="sv-SE" err="1"/>
              <a:t>Womens</a:t>
            </a:r>
            <a:r>
              <a:rPr lang="sv-SE"/>
              <a:t> Health 2015;11(2)).</a:t>
            </a:r>
            <a:endParaRPr lang="sv-SE"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Ageing</a:t>
            </a:r>
            <a:r>
              <a:rPr lang="sv-SE" sz="1200" b="0" i="0" u="none" strike="noStrike">
                <a:solidFill>
                  <a:schemeClr val="dk1"/>
                </a:solidFill>
                <a:latin typeface="Calibri"/>
                <a:ea typeface="Calibri"/>
                <a:cs typeface="Calibri"/>
                <a:sym typeface="Calibri"/>
              </a:rPr>
              <a:t> is a </a:t>
            </a:r>
            <a:r>
              <a:rPr lang="sv-SE" sz="1200" b="0" i="0" u="none" strike="noStrike" err="1">
                <a:solidFill>
                  <a:schemeClr val="dk1"/>
                </a:solidFill>
                <a:latin typeface="Calibri"/>
                <a:ea typeface="Calibri"/>
                <a:cs typeface="Calibri"/>
                <a:sym typeface="Calibri"/>
              </a:rPr>
              <a:t>factor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display </a:t>
            </a:r>
            <a:r>
              <a:rPr lang="sv-SE" sz="1200" b="0" i="0" u="none" strike="noStrike" err="1">
                <a:solidFill>
                  <a:schemeClr val="dk1"/>
                </a:solidFill>
                <a:latin typeface="Calibri"/>
                <a:ea typeface="Calibri"/>
                <a:cs typeface="Calibri"/>
                <a:sym typeface="Calibri"/>
              </a:rPr>
              <a:t>higher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and the </a:t>
            </a:r>
            <a:r>
              <a:rPr lang="sv-SE" sz="1200" b="0" i="0" u="none" strike="noStrike" err="1">
                <a:solidFill>
                  <a:schemeClr val="dk1"/>
                </a:solidFill>
                <a:latin typeface="Calibri"/>
                <a:ea typeface="Calibri"/>
                <a:cs typeface="Calibri"/>
                <a:sym typeface="Calibri"/>
              </a:rPr>
              <a:t>impact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is </a:t>
            </a:r>
            <a:r>
              <a:rPr lang="sv-SE" sz="1200" b="0" i="0" u="none" strike="noStrike" err="1">
                <a:solidFill>
                  <a:schemeClr val="dk1"/>
                </a:solidFill>
                <a:latin typeface="Calibri"/>
                <a:ea typeface="Calibri"/>
                <a:cs typeface="Calibri"/>
                <a:sym typeface="Calibri"/>
              </a:rPr>
              <a:t>particularly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seen</a:t>
            </a:r>
            <a:r>
              <a:rPr lang="sv-SE" sz="1200" b="0" i="0" u="none" strike="noStrike">
                <a:solidFill>
                  <a:schemeClr val="dk1"/>
                </a:solidFill>
                <a:latin typeface="Calibri"/>
                <a:ea typeface="Calibri"/>
                <a:cs typeface="Calibri"/>
                <a:sym typeface="Calibri"/>
              </a:rPr>
              <a:t> in the </a:t>
            </a:r>
            <a:r>
              <a:rPr lang="sv-SE" sz="1200" b="0" i="0" u="none" strike="noStrike" err="1">
                <a:solidFill>
                  <a:schemeClr val="dk1"/>
                </a:solidFill>
                <a:latin typeface="Calibri"/>
                <a:ea typeface="Calibri"/>
                <a:cs typeface="Calibri"/>
                <a:sym typeface="Calibri"/>
              </a:rPr>
              <a:t>elderly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But</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can</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occur</a:t>
            </a:r>
            <a:r>
              <a:rPr lang="sv-SE" sz="1200" b="0" i="0" u="none" strike="noStrike">
                <a:solidFill>
                  <a:schemeClr val="dk1"/>
                </a:solidFill>
                <a:latin typeface="Calibri"/>
                <a:ea typeface="Calibri"/>
                <a:cs typeface="Calibri"/>
                <a:sym typeface="Calibri"/>
              </a:rPr>
              <a:t> in all </a:t>
            </a:r>
            <a:r>
              <a:rPr lang="sv-SE" sz="1200" b="0" i="0" u="none" strike="noStrike" err="1">
                <a:solidFill>
                  <a:schemeClr val="dk1"/>
                </a:solidFill>
                <a:latin typeface="Calibri"/>
                <a:ea typeface="Calibri"/>
                <a:cs typeface="Calibri"/>
                <a:sym typeface="Calibri"/>
              </a:rPr>
              <a:t>ages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both</a:t>
            </a:r>
            <a:r>
              <a:rPr lang="sv-SE" sz="1200" b="0" i="0" u="none" strike="noStrike">
                <a:solidFill>
                  <a:schemeClr val="dk1"/>
                </a:solidFill>
                <a:latin typeface="Calibri"/>
                <a:ea typeface="Calibri"/>
                <a:cs typeface="Calibri"/>
                <a:sym typeface="Calibri"/>
              </a:rPr>
              <a:t> men and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Recent data from a </a:t>
            </a:r>
            <a:r>
              <a:rPr lang="sv-SE" sz="1200" b="0" i="0" u="none" strike="noStrike" err="1">
                <a:solidFill>
                  <a:schemeClr val="dk1"/>
                </a:solidFill>
                <a:latin typeface="Calibri"/>
                <a:ea typeface="Calibri"/>
                <a:cs typeface="Calibri"/>
                <a:sym typeface="Calibri"/>
              </a:rPr>
              <a:t>large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epidemiologic</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worldwide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show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1.6%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the general population </a:t>
            </a:r>
            <a:r>
              <a:rPr lang="sv-SE" sz="1200" b="0" i="0" u="none" strike="noStrike" err="1">
                <a:solidFill>
                  <a:schemeClr val="dk1"/>
                </a:solidFill>
                <a:latin typeface="Calibri"/>
                <a:ea typeface="Calibri"/>
                <a:cs typeface="Calibri"/>
                <a:sym typeface="Calibri"/>
              </a:rPr>
              <a:t>suffer</a:t>
            </a:r>
            <a:r>
              <a:rPr lang="sv-SE" sz="1200" b="0" i="0" u="none" strike="noStrike">
                <a:solidFill>
                  <a:schemeClr val="dk1"/>
                </a:solidFill>
                <a:latin typeface="Calibri"/>
                <a:ea typeface="Calibri"/>
                <a:cs typeface="Calibri"/>
                <a:sym typeface="Calibri"/>
              </a:rPr>
              <a:t> from </a:t>
            </a:r>
            <a:r>
              <a:rPr lang="sv-SE" sz="1200" b="0" i="0" u="none" strike="noStrike" err="1">
                <a:solidFill>
                  <a:schemeClr val="dk1"/>
                </a:solidFill>
                <a:latin typeface="Calibri"/>
                <a:ea typeface="Calibri"/>
                <a:cs typeface="Calibri"/>
                <a:sym typeface="Calibri"/>
              </a:rPr>
              <a:t>functional</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according</a:t>
            </a:r>
            <a:r>
              <a:rPr lang="sv-SE" sz="1200" b="0" i="0" u="none" strike="noStrike">
                <a:solidFill>
                  <a:schemeClr val="dk1"/>
                </a:solidFill>
                <a:latin typeface="Calibri"/>
                <a:ea typeface="Calibri"/>
                <a:cs typeface="Calibri"/>
                <a:sym typeface="Calibri"/>
              </a:rPr>
              <a:t> to the </a:t>
            </a:r>
            <a:r>
              <a:rPr lang="sv-SE" sz="1200" b="0" i="0" u="none" strike="noStrike" err="1">
                <a:solidFill>
                  <a:schemeClr val="dk1"/>
                </a:solidFill>
                <a:latin typeface="Calibri"/>
                <a:ea typeface="Calibri"/>
                <a:cs typeface="Calibri"/>
                <a:sym typeface="Calibri"/>
              </a:rPr>
              <a:t>Rome</a:t>
            </a:r>
            <a:r>
              <a:rPr lang="sv-SE" sz="1200" b="0" i="0" u="none" strike="noStrike">
                <a:solidFill>
                  <a:schemeClr val="dk1"/>
                </a:solidFill>
                <a:latin typeface="Calibri"/>
                <a:ea typeface="Calibri"/>
                <a:cs typeface="Calibri"/>
                <a:sym typeface="Calibri"/>
              </a:rPr>
              <a:t> IV </a:t>
            </a:r>
            <a:r>
              <a:rPr lang="sv-SE" sz="1200" b="0" i="0" u="none" strike="noStrike" err="1">
                <a:solidFill>
                  <a:schemeClr val="dk1"/>
                </a:solidFill>
                <a:latin typeface="Calibri"/>
                <a:ea typeface="Calibri"/>
                <a:cs typeface="Calibri"/>
                <a:sym typeface="Calibri"/>
              </a:rPr>
              <a:t>criteria</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excluding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underlying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conditions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organic</a:t>
            </a:r>
            <a:r>
              <a:rPr lang="sv-SE" sz="1200" b="0" i="0" u="none" strike="noStrike">
                <a:solidFill>
                  <a:schemeClr val="dk1"/>
                </a:solidFill>
                <a:latin typeface="Calibri"/>
                <a:ea typeface="Calibri"/>
                <a:cs typeface="Calibri"/>
                <a:sym typeface="Calibri"/>
              </a:rPr>
              <a:t> or </a:t>
            </a:r>
            <a:r>
              <a:rPr lang="sv-SE" sz="1200" b="0" i="0" u="none" strike="noStrike" err="1">
                <a:solidFill>
                  <a:schemeClr val="dk1"/>
                </a:solidFill>
                <a:latin typeface="Calibri"/>
                <a:ea typeface="Calibri"/>
                <a:cs typeface="Calibri"/>
                <a:sym typeface="Calibri"/>
              </a:rPr>
              <a:t>structural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causes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surgeries</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inflammatory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bowel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diseases</a:t>
            </a:r>
            <a:r>
              <a:rPr lang="sv-SE" sz="1200" b="0" i="0" u="none" strike="noStrike">
                <a:solidFill>
                  <a:schemeClr val="dk1"/>
                </a:solidFill>
                <a:latin typeface="Calibri"/>
                <a:ea typeface="Calibri"/>
                <a:cs typeface="Calibri"/>
                <a:sym typeface="Calibri"/>
              </a:rPr>
              <a:t>. The </a:t>
            </a:r>
            <a:r>
              <a:rPr lang="sv-SE" sz="1200" b="0" i="0" u="none" strike="noStrike" err="1">
                <a:solidFill>
                  <a:schemeClr val="dk1"/>
                </a:solidFill>
                <a:latin typeface="Calibri"/>
                <a:ea typeface="Calibri"/>
                <a:cs typeface="Calibri"/>
                <a:sym typeface="Calibri"/>
              </a:rPr>
              <a:t>difference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between</a:t>
            </a:r>
            <a:r>
              <a:rPr lang="sv-SE" sz="1200" b="0" i="0" u="none" strike="noStrike">
                <a:solidFill>
                  <a:schemeClr val="dk1"/>
                </a:solidFill>
                <a:latin typeface="Calibri"/>
                <a:ea typeface="Calibri"/>
                <a:cs typeface="Calibri"/>
                <a:sym typeface="Calibri"/>
              </a:rPr>
              <a:t> men and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almost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none</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if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any</a:t>
            </a:r>
            <a:r>
              <a:rPr lang="sv-SE" sz="1200" b="0" i="0" u="none" strike="noStrike">
                <a:solidFill>
                  <a:schemeClr val="dk1"/>
                </a:solidFill>
                <a:latin typeface="Calibri"/>
                <a:ea typeface="Calibri"/>
                <a:cs typeface="Calibri"/>
                <a:sym typeface="Calibri"/>
              </a:rPr>
              <a:t>, it </a:t>
            </a:r>
            <a:r>
              <a:rPr lang="sv-SE" sz="1200" b="0" i="0" u="none" strike="noStrike" err="1">
                <a:solidFill>
                  <a:schemeClr val="dk1"/>
                </a:solidFill>
                <a:latin typeface="Calibri"/>
                <a:ea typeface="Calibri"/>
                <a:cs typeface="Calibri"/>
                <a:sym typeface="Calibri"/>
              </a:rPr>
              <a:t>tends</a:t>
            </a:r>
            <a:r>
              <a:rPr lang="sv-SE" sz="1200" b="0" i="0" u="none" strike="noStrike">
                <a:solidFill>
                  <a:schemeClr val="dk1"/>
                </a:solidFill>
                <a:latin typeface="Calibri"/>
                <a:ea typeface="Calibri"/>
                <a:cs typeface="Calibri"/>
                <a:sym typeface="Calibri"/>
              </a:rPr>
              <a:t> to be </a:t>
            </a:r>
            <a:r>
              <a:rPr lang="sv-SE" sz="1200" b="0" i="0" u="none" strike="noStrike" err="1">
                <a:solidFill>
                  <a:schemeClr val="dk1"/>
                </a:solidFill>
                <a:latin typeface="Calibri"/>
                <a:ea typeface="Calibri"/>
                <a:cs typeface="Calibri"/>
                <a:sym typeface="Calibri"/>
              </a:rPr>
              <a:t>more</a:t>
            </a:r>
            <a:r>
              <a:rPr lang="sv-SE" sz="1200" b="0" i="0" u="none" strike="noStrike">
                <a:solidFill>
                  <a:schemeClr val="dk1"/>
                </a:solidFill>
                <a:latin typeface="Calibri"/>
                <a:ea typeface="Calibri"/>
                <a:cs typeface="Calibri"/>
                <a:sym typeface="Calibri"/>
              </a:rPr>
              <a:t> men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suffer</a:t>
            </a:r>
            <a:r>
              <a:rPr lang="sv-SE" sz="1200" b="0" i="0" u="none" strike="noStrike">
                <a:solidFill>
                  <a:schemeClr val="dk1"/>
                </a:solidFill>
                <a:latin typeface="Calibri"/>
                <a:ea typeface="Calibri"/>
                <a:cs typeface="Calibri"/>
                <a:sym typeface="Calibri"/>
              </a:rPr>
              <a:t> from </a:t>
            </a:r>
            <a:r>
              <a:rPr lang="sv-SE" sz="1200" b="0" i="0" u="none" strike="noStrike" err="1">
                <a:solidFill>
                  <a:schemeClr val="dk1"/>
                </a:solidFill>
                <a:latin typeface="Calibri"/>
                <a:ea typeface="Calibri"/>
                <a:cs typeface="Calibri"/>
                <a:sym typeface="Calibri"/>
              </a:rPr>
              <a:t>functional</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Sperber</a:t>
            </a:r>
            <a:r>
              <a:rPr lang="sv-SE" sz="1200" b="0" i="0" u="none" strike="noStrike">
                <a:solidFill>
                  <a:schemeClr val="dk1"/>
                </a:solidFill>
                <a:latin typeface="Calibri"/>
                <a:ea typeface="Calibri"/>
                <a:cs typeface="Calibri"/>
                <a:sym typeface="Calibri"/>
              </a:rPr>
              <a:t> et al. </a:t>
            </a:r>
            <a:r>
              <a:rPr lang="sv-SE" sz="1200" b="0" i="0" u="none" strike="noStrike" err="1">
                <a:solidFill>
                  <a:schemeClr val="dk1"/>
                </a:solidFill>
                <a:latin typeface="Calibri"/>
                <a:ea typeface="Calibri"/>
                <a:cs typeface="Calibri"/>
                <a:sym typeface="Calibri"/>
              </a:rPr>
              <a:t>Gastroenterology</a:t>
            </a:r>
            <a:r>
              <a:rPr lang="sv-SE" sz="1200" b="0" i="0" u="none" strike="noStrike">
                <a:solidFill>
                  <a:schemeClr val="dk1"/>
                </a:solidFill>
                <a:latin typeface="Calibri"/>
                <a:ea typeface="Calibri"/>
                <a:cs typeface="Calibri"/>
                <a:sym typeface="Calibri"/>
              </a:rPr>
              <a:t> 2020).</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Older</a:t>
            </a:r>
            <a:r>
              <a:rPr lang="sv-SE" sz="1200" b="0" i="0" u="none" strike="noStrike">
                <a:solidFill>
                  <a:schemeClr val="dk1"/>
                </a:solidFill>
                <a:latin typeface="Calibri"/>
                <a:ea typeface="Calibri"/>
                <a:cs typeface="Calibri"/>
                <a:sym typeface="Calibri"/>
              </a:rPr>
              <a:t> age is </a:t>
            </a:r>
            <a:r>
              <a:rPr lang="sv-SE" sz="1200" b="0" i="0" u="none" strike="noStrike" err="1">
                <a:solidFill>
                  <a:schemeClr val="dk1"/>
                </a:solidFill>
                <a:latin typeface="Calibri"/>
                <a:ea typeface="Calibri"/>
                <a:cs typeface="Calibri"/>
                <a:sym typeface="Calibri"/>
              </a:rPr>
              <a:t>correlated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idiopathic</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causes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and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an </a:t>
            </a:r>
            <a:r>
              <a:rPr lang="sv-SE" sz="1200" b="0" i="0" u="none" strike="noStrike" err="1">
                <a:solidFill>
                  <a:schemeClr val="dk1"/>
                </a:solidFill>
                <a:latin typeface="Calibri"/>
                <a:ea typeface="Calibri"/>
                <a:cs typeface="Calibri"/>
                <a:sym typeface="Calibri"/>
              </a:rPr>
              <a:t>ageing</a:t>
            </a:r>
            <a:r>
              <a:rPr lang="sv-SE" sz="1200" b="0" i="0" u="none" strike="noStrike">
                <a:solidFill>
                  <a:schemeClr val="dk1"/>
                </a:solidFill>
                <a:latin typeface="Calibri"/>
                <a:ea typeface="Calibri"/>
                <a:cs typeface="Calibri"/>
                <a:sym typeface="Calibri"/>
              </a:rPr>
              <a:t> population the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symptoms </a:t>
            </a:r>
            <a:r>
              <a:rPr lang="sv-SE" sz="1200" b="0" i="0" u="none" strike="noStrike" err="1">
                <a:solidFill>
                  <a:schemeClr val="dk1"/>
                </a:solidFill>
                <a:latin typeface="Calibri"/>
                <a:ea typeface="Calibri"/>
                <a:cs typeface="Calibri"/>
                <a:sym typeface="Calibri"/>
              </a:rPr>
              <a:t>increases</a:t>
            </a:r>
            <a:r>
              <a:rPr lang="sv-SE" sz="1200" b="0" i="0" u="none" strike="noStrike">
                <a:solidFill>
                  <a:schemeClr val="dk1"/>
                </a:solidFill>
                <a:latin typeface="Calibri"/>
                <a:ea typeface="Calibri"/>
                <a:cs typeface="Calibri"/>
                <a:sym typeface="Calibri"/>
              </a:rPr>
              <a:t>. </a:t>
            </a:r>
            <a:r>
              <a:rPr lang="sv-SE"/>
              <a:t>I</a:t>
            </a:r>
            <a:r>
              <a:rPr lang="sv-SE" sz="1200" b="0" i="0" u="none" strike="noStrike">
                <a:solidFill>
                  <a:schemeClr val="dk1"/>
                </a:solidFill>
                <a:latin typeface="Calibri"/>
                <a:ea typeface="Calibri"/>
                <a:cs typeface="Calibri"/>
                <a:sym typeface="Calibri"/>
              </a:rPr>
              <a:t>n a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on </a:t>
            </a:r>
            <a:r>
              <a:rPr lang="sv-SE" sz="1200" b="0" i="0" u="none" strike="noStrike" err="1">
                <a:solidFill>
                  <a:schemeClr val="dk1"/>
                </a:solidFill>
                <a:latin typeface="Calibri"/>
                <a:ea typeface="Calibri"/>
                <a:cs typeface="Calibri"/>
                <a:sym typeface="Calibri"/>
              </a:rPr>
              <a:t>institutionalised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elderly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people</a:t>
            </a:r>
            <a:r>
              <a:rPr lang="sv-SE" sz="1200" b="0" i="0" u="none" strike="noStrike">
                <a:solidFill>
                  <a:schemeClr val="dk1"/>
                </a:solidFill>
                <a:latin typeface="Calibri"/>
                <a:ea typeface="Calibri"/>
                <a:cs typeface="Calibri"/>
                <a:sym typeface="Calibri"/>
              </a:rPr>
              <a:t> 46% </a:t>
            </a:r>
            <a:r>
              <a:rPr lang="sv-SE" sz="1200" b="0" i="0" u="none" strike="noStrike" err="1">
                <a:solidFill>
                  <a:schemeClr val="dk1"/>
                </a:solidFill>
                <a:latin typeface="Calibri"/>
                <a:ea typeface="Calibri"/>
                <a:cs typeface="Calibri"/>
                <a:sym typeface="Calibri"/>
              </a:rPr>
              <a:t>have</a:t>
            </a:r>
            <a:r>
              <a:rPr lang="sv-SE" sz="1200" b="0" i="0" u="none" strike="noStrike">
                <a:solidFill>
                  <a:schemeClr val="dk1"/>
                </a:solidFill>
                <a:latin typeface="Calibri"/>
                <a:ea typeface="Calibri"/>
                <a:cs typeface="Calibri"/>
                <a:sym typeface="Calibri"/>
              </a:rPr>
              <a:t> at </a:t>
            </a:r>
            <a:r>
              <a:rPr lang="sv-SE" sz="1200" b="0" i="0" u="none" strike="noStrike" err="1">
                <a:solidFill>
                  <a:schemeClr val="dk1"/>
                </a:solidFill>
                <a:latin typeface="Calibri"/>
                <a:ea typeface="Calibri"/>
                <a:cs typeface="Calibri"/>
                <a:sym typeface="Calibri"/>
              </a:rPr>
              <a:t>least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one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incontinent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episode</a:t>
            </a:r>
            <a:r>
              <a:rPr lang="sv-SE" sz="1200" b="0" i="0" u="none" strike="noStrike">
                <a:solidFill>
                  <a:schemeClr val="dk1"/>
                </a:solidFill>
                <a:latin typeface="Calibri"/>
                <a:ea typeface="Calibri"/>
                <a:cs typeface="Calibri"/>
                <a:sym typeface="Calibri"/>
              </a:rPr>
              <a:t> per </a:t>
            </a:r>
            <a:r>
              <a:rPr lang="sv-SE" sz="1200" b="0" i="0" u="none" strike="noStrike" err="1">
                <a:solidFill>
                  <a:schemeClr val="dk1"/>
                </a:solidFill>
                <a:latin typeface="Calibri"/>
                <a:ea typeface="Calibri"/>
                <a:cs typeface="Calibri"/>
                <a:sym typeface="Calibri"/>
              </a:rPr>
              <a:t>week</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Deutekom</a:t>
            </a:r>
            <a:r>
              <a:rPr lang="sv-SE" sz="1200" b="0" i="0" u="none" strike="noStrike">
                <a:solidFill>
                  <a:schemeClr val="dk1"/>
                </a:solidFill>
                <a:latin typeface="Calibri"/>
                <a:ea typeface="Calibri"/>
                <a:cs typeface="Calibri"/>
                <a:sym typeface="Calibri"/>
              </a:rPr>
              <a:t> &amp; Dobben 2015). </a:t>
            </a:r>
            <a:endParaRPr/>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Display prevalence of fecal incontinence in specific groups of patients.</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noProof="0" dirty="0">
                <a:solidFill>
                  <a:schemeClr val="dk1"/>
                </a:solidFill>
                <a:latin typeface="Calibri"/>
                <a:ea typeface="Calibri"/>
                <a:cs typeface="Calibri"/>
                <a:sym typeface="Calibri"/>
              </a:rPr>
              <a:t>For a specific patient group up to 75% have experienced episodes of FI, as in the case for spinal cord injured individuals. Among Spina Bifida patients severe FI is common and </a:t>
            </a:r>
            <a:r>
              <a:rPr lang="en-US" sz="1200" b="0" i="0" u="none" strike="noStrike" cap="none" noProof="0" dirty="0">
                <a:solidFill>
                  <a:schemeClr val="dk1"/>
                </a:solidFill>
                <a:effectLst/>
                <a:latin typeface="Calibri"/>
                <a:ea typeface="Calibri"/>
                <a:cs typeface="Calibri"/>
                <a:sym typeface="Calibri"/>
              </a:rPr>
              <a:t>is mainly associated with rectal abnormalities such as absence of anal canal sensitivity or low maximal tolerable volume (</a:t>
            </a:r>
            <a:r>
              <a:rPr lang="en-US" sz="1200" noProof="0" dirty="0" err="1">
                <a:solidFill>
                  <a:schemeClr val="dk1"/>
                </a:solidFill>
                <a:latin typeface="Calibri"/>
                <a:cs typeface="Calibri"/>
                <a:sym typeface="Calibri"/>
              </a:rPr>
              <a:t>Brochard</a:t>
            </a:r>
            <a:r>
              <a:rPr lang="en-US" sz="1200" noProof="0" dirty="0">
                <a:solidFill>
                  <a:schemeClr val="dk1"/>
                </a:solidFill>
                <a:latin typeface="Calibri"/>
                <a:cs typeface="Calibri"/>
                <a:sym typeface="Calibri"/>
              </a:rPr>
              <a:t> et al. </a:t>
            </a:r>
            <a:r>
              <a:rPr lang="en-US" sz="1200" noProof="0" dirty="0" err="1">
                <a:solidFill>
                  <a:schemeClr val="dk1"/>
                </a:solidFill>
                <a:latin typeface="Calibri"/>
                <a:cs typeface="Calibri"/>
                <a:sym typeface="Calibri"/>
              </a:rPr>
              <a:t>Neurourol</a:t>
            </a:r>
            <a:r>
              <a:rPr lang="en-US" sz="1200" noProof="0" dirty="0">
                <a:solidFill>
                  <a:schemeClr val="dk1"/>
                </a:solidFill>
                <a:latin typeface="Calibri"/>
                <a:cs typeface="Calibri"/>
                <a:sym typeface="Calibri"/>
              </a:rPr>
              <a:t>. </a:t>
            </a:r>
            <a:r>
              <a:rPr lang="en-US" sz="1200" noProof="0" dirty="0" err="1">
                <a:solidFill>
                  <a:schemeClr val="dk1"/>
                </a:solidFill>
                <a:latin typeface="Calibri"/>
                <a:cs typeface="Calibri"/>
                <a:sym typeface="Calibri"/>
              </a:rPr>
              <a:t>Urodyn</a:t>
            </a:r>
            <a:r>
              <a:rPr lang="en-US" sz="1200" noProof="0" dirty="0">
                <a:solidFill>
                  <a:schemeClr val="dk1"/>
                </a:solidFill>
                <a:latin typeface="Calibri"/>
                <a:cs typeface="Calibri"/>
                <a:sym typeface="Calibri"/>
              </a:rPr>
              <a:t>. 2018 Mar;37(3)). </a:t>
            </a:r>
            <a:r>
              <a:rPr lang="en-US" sz="1200" b="0" i="0" u="none" strike="noStrike" noProof="0" dirty="0">
                <a:solidFill>
                  <a:schemeClr val="dk1"/>
                </a:solidFill>
                <a:latin typeface="Calibri"/>
                <a:ea typeface="Calibri"/>
                <a:cs typeface="Calibri"/>
                <a:sym typeface="Calibri"/>
              </a:rPr>
              <a:t>Neurogenic bowel dysfunction is also seen in stroke patients were up to 15% suffer from chronic FI and in MS patients were as many as 50% have had FI at some point and 25% experience FI continuously (</a:t>
            </a:r>
            <a:r>
              <a:rPr lang="en-US" sz="1200" noProof="0" dirty="0"/>
              <a:t>Emmanuel. F1000Research 2019; </a:t>
            </a:r>
            <a:r>
              <a:rPr lang="en-US" sz="1200" noProof="0" dirty="0" err="1"/>
              <a:t>Preziosi</a:t>
            </a:r>
            <a:r>
              <a:rPr lang="en-US" sz="1200" noProof="0" dirty="0"/>
              <a:t> et al. Degenerative Neurological and Neuromuscular Disease 2018:8).</a:t>
            </a:r>
            <a:r>
              <a:rPr lang="en-US" sz="1200" b="0" i="0" u="none" strike="noStrike" noProof="0" dirty="0">
                <a:solidFill>
                  <a:schemeClr val="dk1"/>
                </a:solidFill>
                <a:latin typeface="Calibri"/>
                <a:ea typeface="Calibri"/>
                <a:cs typeface="Calibri"/>
                <a:sym typeface="Calibri"/>
              </a:rPr>
              <a:t> </a:t>
            </a:r>
            <a:endParaRPr lang="en-US" noProof="0" dirty="0"/>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FI affects an individual in several different ways.</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Consequences of FI (Saldana Ruiz &amp; Kaiser, World Journal of Gastroenterology 2017):</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Clinical consequences: the patients may develop secondary medical morbidities, such as skin deterioration, UTIs, maceration </a:t>
            </a:r>
            <a:r>
              <a:rPr lang="en-US" noProof="0" dirty="0"/>
              <a:t>(softening and whitening of skin due to continuous moisture)</a:t>
            </a:r>
            <a:r>
              <a:rPr lang="en-US" sz="1200" b="0" i="0" u="none" strike="noStrike" noProof="0" dirty="0">
                <a:solidFill>
                  <a:schemeClr val="dk1"/>
                </a:solidFill>
                <a:latin typeface="Calibri"/>
                <a:ea typeface="Calibri"/>
                <a:cs typeface="Calibri"/>
                <a:sym typeface="Calibri"/>
              </a:rPr>
              <a:t>; </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There are substantial direct and indirect financial expenses to the patients (i.e. clothes), salary/employment loss, containments;</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And to the society and healthcare in form of productivity loss and healthcare visits;</a:t>
            </a:r>
            <a:endParaRPr lang="en-US" noProof="0" dirty="0"/>
          </a:p>
          <a:p>
            <a:pPr marL="285750" lvl="0" indent="-285750" algn="l" rtl="0">
              <a:spcBef>
                <a:spcPts val="0"/>
              </a:spcBef>
              <a:spcAft>
                <a:spcPts val="0"/>
              </a:spcAft>
              <a:buClr>
                <a:schemeClr val="dk1"/>
              </a:buClr>
              <a:buSzPts val="1200"/>
              <a:buFont typeface="Calibri"/>
              <a:buAutoNum type="romanUcPeriod" startAt="3"/>
            </a:pPr>
            <a:r>
              <a:rPr lang="en-US" sz="1200" b="1" i="0" u="none" strike="noStrike" noProof="0" dirty="0">
                <a:solidFill>
                  <a:schemeClr val="dk1"/>
                </a:solidFill>
                <a:latin typeface="Calibri"/>
                <a:ea typeface="Calibri"/>
                <a:cs typeface="Calibri"/>
                <a:sym typeface="Calibri"/>
              </a:rPr>
              <a:t>Most importantly, there is a significant impact on the quality of life</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Notably, the quality of life is not limited to the patient but could to a similar degree affect the patient’s significant others. FI can contribute to the loss of the ability to live independently and is a cause of nursing home placements as well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err="1"/>
              <a:t>Aim</a:t>
            </a:r>
            <a:r>
              <a:rPr lang="sv-SE"/>
              <a:t> </a:t>
            </a:r>
            <a:r>
              <a:rPr lang="sv-SE" err="1"/>
              <a:t>of</a:t>
            </a:r>
            <a:r>
              <a:rPr lang="sv-SE"/>
              <a:t> </a:t>
            </a:r>
            <a:r>
              <a:rPr lang="sv-SE" err="1"/>
              <a:t>slide</a:t>
            </a:r>
            <a:r>
              <a:rPr lang="sv-SE"/>
              <a:t>: The negative </a:t>
            </a:r>
            <a:r>
              <a:rPr lang="sv-SE" err="1"/>
              <a:t>impact</a:t>
            </a:r>
            <a:r>
              <a:rPr lang="sv-SE"/>
              <a:t> on </a:t>
            </a:r>
            <a:r>
              <a:rPr lang="sv-SE" err="1"/>
              <a:t>quality</a:t>
            </a:r>
            <a:r>
              <a:rPr lang="sv-SE"/>
              <a:t> </a:t>
            </a:r>
            <a:r>
              <a:rPr lang="sv-SE" err="1"/>
              <a:t>of</a:t>
            </a:r>
            <a:r>
              <a:rPr lang="sv-SE"/>
              <a:t> </a:t>
            </a:r>
            <a:r>
              <a:rPr lang="sv-SE" err="1"/>
              <a:t>life</a:t>
            </a:r>
            <a:r>
              <a:rPr lang="sv-SE"/>
              <a:t> is </a:t>
            </a:r>
            <a:r>
              <a:rPr lang="sv-SE" err="1"/>
              <a:t>related</a:t>
            </a:r>
            <a:r>
              <a:rPr lang="sv-SE"/>
              <a:t> to </a:t>
            </a:r>
            <a:r>
              <a:rPr lang="sv-SE" err="1"/>
              <a:t>several</a:t>
            </a:r>
            <a:r>
              <a:rPr lang="sv-SE"/>
              <a:t> </a:t>
            </a:r>
            <a:r>
              <a:rPr lang="sv-SE" err="1"/>
              <a:t>factors</a:t>
            </a:r>
            <a:r>
              <a:rPr lang="sv-SE"/>
              <a:t>.</a:t>
            </a:r>
            <a:endParaRPr/>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err="1"/>
              <a:t>Fecal</a:t>
            </a:r>
            <a:r>
              <a:rPr lang="sv-SE"/>
              <a:t> </a:t>
            </a:r>
            <a:r>
              <a:rPr lang="sv-SE" err="1"/>
              <a:t>incontinence</a:t>
            </a:r>
            <a:r>
              <a:rPr lang="sv-SE"/>
              <a:t> </a:t>
            </a:r>
            <a:r>
              <a:rPr lang="sv-SE" err="1"/>
              <a:t>can</a:t>
            </a:r>
            <a:r>
              <a:rPr lang="sv-SE"/>
              <a:t> </a:t>
            </a:r>
            <a:r>
              <a:rPr lang="sv-SE" err="1"/>
              <a:t>adversely</a:t>
            </a:r>
            <a:r>
              <a:rPr lang="sv-SE"/>
              <a:t> </a:t>
            </a:r>
            <a:r>
              <a:rPr lang="sv-SE" err="1"/>
              <a:t>affect</a:t>
            </a:r>
            <a:r>
              <a:rPr lang="sv-SE"/>
              <a:t> </a:t>
            </a:r>
            <a:r>
              <a:rPr lang="sv-SE" err="1"/>
              <a:t>quality</a:t>
            </a:r>
            <a:r>
              <a:rPr lang="sv-SE"/>
              <a:t> </a:t>
            </a:r>
            <a:r>
              <a:rPr lang="sv-SE" err="1"/>
              <a:t>of</a:t>
            </a:r>
            <a:r>
              <a:rPr lang="sv-SE"/>
              <a:t> </a:t>
            </a:r>
            <a:r>
              <a:rPr lang="sv-SE" err="1"/>
              <a:t>life</a:t>
            </a:r>
            <a:r>
              <a:rPr lang="sv-SE"/>
              <a:t>, leading to </a:t>
            </a:r>
            <a:r>
              <a:rPr lang="sv-SE" err="1"/>
              <a:t>embarrassment</a:t>
            </a:r>
            <a:r>
              <a:rPr lang="sv-SE"/>
              <a:t> and social isolation. FI </a:t>
            </a:r>
            <a:r>
              <a:rPr lang="sv-SE" err="1"/>
              <a:t>occurs</a:t>
            </a:r>
            <a:r>
              <a:rPr lang="sv-SE"/>
              <a:t> </a:t>
            </a:r>
            <a:r>
              <a:rPr lang="sv-SE" err="1"/>
              <a:t>more</a:t>
            </a:r>
            <a:r>
              <a:rPr lang="sv-SE"/>
              <a:t> </a:t>
            </a:r>
            <a:r>
              <a:rPr lang="sv-SE" err="1"/>
              <a:t>often</a:t>
            </a:r>
            <a:r>
              <a:rPr lang="sv-SE"/>
              <a:t> in </a:t>
            </a:r>
            <a:r>
              <a:rPr lang="sv-SE" err="1"/>
              <a:t>older</a:t>
            </a:r>
            <a:r>
              <a:rPr lang="sv-SE"/>
              <a:t> </a:t>
            </a:r>
            <a:r>
              <a:rPr lang="sv-SE" err="1"/>
              <a:t>adults</a:t>
            </a:r>
            <a:r>
              <a:rPr lang="sv-SE"/>
              <a:t> and is a common </a:t>
            </a:r>
            <a:r>
              <a:rPr lang="sv-SE" err="1"/>
              <a:t>reason</a:t>
            </a:r>
            <a:r>
              <a:rPr lang="sv-SE"/>
              <a:t> for </a:t>
            </a:r>
            <a:r>
              <a:rPr lang="sv-SE" err="1"/>
              <a:t>nursing</a:t>
            </a:r>
            <a:r>
              <a:rPr lang="sv-SE"/>
              <a:t> </a:t>
            </a:r>
            <a:r>
              <a:rPr lang="sv-SE" err="1"/>
              <a:t>home</a:t>
            </a:r>
            <a:r>
              <a:rPr lang="sv-SE"/>
              <a:t> </a:t>
            </a:r>
            <a:r>
              <a:rPr lang="sv-SE" err="1"/>
              <a:t>referrals</a:t>
            </a:r>
            <a:r>
              <a:rPr lang="sv-SE"/>
              <a:t> as </a:t>
            </a:r>
            <a:r>
              <a:rPr lang="sv-SE" err="1"/>
              <a:t>well</a:t>
            </a:r>
            <a:r>
              <a:rPr lang="sv-SE"/>
              <a:t> as it </a:t>
            </a:r>
            <a:r>
              <a:rPr lang="en-US" sz="1200" b="0" i="0" u="none" strike="noStrike">
                <a:solidFill>
                  <a:schemeClr val="dk1"/>
                </a:solidFill>
                <a:latin typeface="Calibri"/>
                <a:ea typeface="Calibri"/>
                <a:cs typeface="Calibri"/>
                <a:sym typeface="Calibri"/>
              </a:rPr>
              <a:t>increases the burden for caregivers and strains relationships.  Also, FI can hinder the ability to work for both the patient and caregiver. And even if n</a:t>
            </a:r>
            <a:r>
              <a:rPr lang="sv-SE" err="1"/>
              <a:t>umerous</a:t>
            </a:r>
            <a:r>
              <a:rPr lang="sv-SE"/>
              <a:t> </a:t>
            </a:r>
            <a:r>
              <a:rPr lang="sv-SE" err="1"/>
              <a:t>treatments</a:t>
            </a:r>
            <a:r>
              <a:rPr lang="sv-SE"/>
              <a:t> </a:t>
            </a:r>
            <a:r>
              <a:rPr lang="sv-SE" err="1"/>
              <a:t>are</a:t>
            </a:r>
            <a:r>
              <a:rPr lang="sv-SE"/>
              <a:t> </a:t>
            </a:r>
            <a:r>
              <a:rPr lang="sv-SE" err="1"/>
              <a:t>available</a:t>
            </a:r>
            <a:r>
              <a:rPr lang="sv-SE"/>
              <a:t>, </a:t>
            </a:r>
            <a:r>
              <a:rPr lang="sv-SE" err="1"/>
              <a:t>most</a:t>
            </a:r>
            <a:r>
              <a:rPr lang="sv-SE"/>
              <a:t> persons </a:t>
            </a:r>
            <a:r>
              <a:rPr lang="sv-SE" err="1"/>
              <a:t>affected</a:t>
            </a:r>
            <a:r>
              <a:rPr lang="sv-SE"/>
              <a:t> by FI </a:t>
            </a:r>
            <a:r>
              <a:rPr lang="sv-SE" err="1"/>
              <a:t>self-treat</a:t>
            </a:r>
            <a:r>
              <a:rPr lang="sv-SE"/>
              <a:t> and </a:t>
            </a:r>
            <a:r>
              <a:rPr lang="sv-SE" err="1"/>
              <a:t>often</a:t>
            </a:r>
            <a:r>
              <a:rPr lang="sv-SE"/>
              <a:t> do not </a:t>
            </a:r>
            <a:r>
              <a:rPr lang="sv-SE" err="1"/>
              <a:t>report</a:t>
            </a:r>
            <a:r>
              <a:rPr lang="sv-SE"/>
              <a:t> </a:t>
            </a:r>
            <a:r>
              <a:rPr lang="sv-SE" err="1"/>
              <a:t>their</a:t>
            </a:r>
            <a:r>
              <a:rPr lang="sv-SE"/>
              <a:t> symptoms to </a:t>
            </a:r>
            <a:r>
              <a:rPr lang="sv-SE" err="1"/>
              <a:t>their</a:t>
            </a:r>
            <a:r>
              <a:rPr lang="sv-SE"/>
              <a:t> </a:t>
            </a:r>
            <a:r>
              <a:rPr lang="sv-SE" err="1"/>
              <a:t>healthcare</a:t>
            </a:r>
            <a:r>
              <a:rPr lang="sv-SE"/>
              <a:t> </a:t>
            </a:r>
            <a:r>
              <a:rPr lang="sv-SE" err="1"/>
              <a:t>provider</a:t>
            </a:r>
            <a:r>
              <a:rPr lang="sv-SE"/>
              <a:t>.</a:t>
            </a:r>
            <a:endParaRPr/>
          </a:p>
          <a:p>
            <a:pPr marL="0" lvl="0" indent="0" algn="l" rtl="0">
              <a:spcBef>
                <a:spcPts val="0"/>
              </a:spcBef>
              <a:spcAft>
                <a:spcPts val="0"/>
              </a:spcAft>
              <a:buNone/>
            </a:pPr>
            <a:endParaRPr/>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The purpose of this presentation is to give you an overview of fecal incontinence; </a:t>
            </a:r>
            <a:r>
              <a:rPr lang="en-US" noProof="0" dirty="0"/>
              <a:t>its cause, prevalence, and management</a:t>
            </a:r>
            <a:r>
              <a:rPr lang="en-US" sz="1200" b="0" i="0" u="none" strike="noStrike" noProof="0" dirty="0">
                <a:solidFill>
                  <a:schemeClr val="dk1"/>
                </a:solidFill>
                <a:latin typeface="Calibri"/>
                <a:ea typeface="Calibri"/>
                <a:cs typeface="Calibri"/>
                <a:sym typeface="Calibri"/>
              </a:rPr>
              <a:t>. Bowel continence is one of our fundamental expectations and a basic element of quality of life. It reflects the confidence to have in place an adequate perception and control mechanism for feces to allow for a conscious selection of the appropriate timing, location and privacy for voiding and moving the bowels  (Saldana Ruiz &amp; Kaiser, World Journal of Gastroenterology 2017).</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This presentation has been reviewed by a healthcare professional.</a:t>
            </a:r>
          </a:p>
          <a:p>
            <a:pPr marL="0" lvl="0" indent="0" algn="l" rtl="0">
              <a:spcBef>
                <a:spcPts val="0"/>
              </a:spcBef>
              <a:spcAft>
                <a:spcPts val="0"/>
              </a:spcAft>
              <a:buNone/>
            </a:pP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The most important way to manage FI is to start talking about it.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Information about altered bowel habits is an important first step in evaluating and treating fecal incontinence. Symptoms such as constipation and altered bowel habits are usually associated with FI, but patients often do not report the symptoms. To be able to manage FI, the symptom must be recognized. Less than a third of patients with FI have talked to any healthcare provider about their problems. This occurs because providers seldom screen for FI and patients do not voluntarily tell about their symptoms.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noProof="0" dirty="0">
                <a:solidFill>
                  <a:schemeClr val="dk1"/>
                </a:solidFill>
                <a:latin typeface="Calibri"/>
                <a:ea typeface="Calibri"/>
                <a:cs typeface="Calibri"/>
                <a:sym typeface="Calibri"/>
              </a:rPr>
              <a:t>Aim of slide: </a:t>
            </a:r>
            <a:r>
              <a:rPr lang="en-US" sz="1200" b="0" i="0" u="none" strike="noStrike" kern="1200" baseline="0" noProof="0" dirty="0">
                <a:solidFill>
                  <a:schemeClr val="tx1"/>
                </a:solidFill>
                <a:latin typeface="+mn-lt"/>
                <a:ea typeface="+mn-ea"/>
                <a:cs typeface="+mn-cs"/>
              </a:rPr>
              <a:t>There are different degrees of fecal incontinence and it is important to assess the severity to manage the condition.</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For assessing severity there are 2 primary domains that are considered and that is:</a:t>
            </a:r>
          </a:p>
          <a:p>
            <a:pPr marL="171450" indent="-171450">
              <a:buFontTx/>
              <a:buChar char="-"/>
            </a:pPr>
            <a:r>
              <a:rPr lang="en-US" sz="1200" b="0" i="0" u="none" strike="noStrike" kern="1200" baseline="0" noProof="0" dirty="0">
                <a:solidFill>
                  <a:schemeClr val="tx1"/>
                </a:solidFill>
                <a:latin typeface="+mn-lt"/>
                <a:ea typeface="+mn-ea"/>
                <a:cs typeface="+mn-cs"/>
              </a:rPr>
              <a:t>Stool loss – where the frequency of type and/or amount is assessed</a:t>
            </a:r>
          </a:p>
          <a:p>
            <a:pPr marL="171450" indent="-171450">
              <a:buFontTx/>
              <a:buChar char="-"/>
            </a:pPr>
            <a:r>
              <a:rPr lang="en-US" sz="1200" b="0" i="0" u="none" strike="noStrike" kern="1200" baseline="0" noProof="0" dirty="0">
                <a:solidFill>
                  <a:schemeClr val="tx1"/>
                </a:solidFill>
                <a:latin typeface="+mn-lt"/>
                <a:ea typeface="+mn-ea"/>
                <a:cs typeface="+mn-cs"/>
              </a:rPr>
              <a:t>Impact of fecal incontinence by the use of coping mechanisms such as use of pads and/or lifestyle-behavioral changes</a:t>
            </a:r>
          </a:p>
          <a:p>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Management of FI is similar to other bowel dysfunction symptoms such as constipation apart from that containment may be needed.</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The recommendation according to the literature is that treatment should be individualized beginning with conservative methods using a stepwise approach. The management of FI is generally starting with education, dietary modifications, skin care, and pharmacologic agents to modify stool delivery and consistency.  Followed by pelvic floor muscle rehabilitation with biofeedback and rectal irrigation. These interventions will improve or resolve symptoms in 50% to 80% of patients.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If failed to improve symptoms, additional options include the use of a vaginal pessary, several minimally invasive procedures to the anal canal, neuromodulation, and more invasive surgical options, which improve symptoms in approximately 85% of patients. The goal of these procedures is to decrease FI episodes and improve quality of life for the patient. However, irrespective of the treatment, patients may not achieve complete continence and may need to continue using containment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Aim</a:t>
            </a:r>
            <a:r>
              <a:rPr lang="sv-SE"/>
              <a:t> </a:t>
            </a:r>
            <a:r>
              <a:rPr lang="sv-SE" err="1"/>
              <a:t>of</a:t>
            </a:r>
            <a:r>
              <a:rPr lang="sv-SE"/>
              <a:t> </a:t>
            </a:r>
            <a:r>
              <a:rPr lang="sv-SE" err="1"/>
              <a:t>slide</a:t>
            </a:r>
            <a:r>
              <a:rPr lang="sv-SE"/>
              <a:t>: </a:t>
            </a:r>
            <a:r>
              <a:rPr lang="sv-SE" err="1"/>
              <a:t>Describe</a:t>
            </a:r>
            <a:r>
              <a:rPr lang="sv-SE"/>
              <a:t> </a:t>
            </a:r>
            <a:r>
              <a:rPr lang="sv-SE" err="1"/>
              <a:t>conservative</a:t>
            </a:r>
            <a:r>
              <a:rPr lang="sv-SE"/>
              <a:t> </a:t>
            </a:r>
            <a:r>
              <a:rPr lang="sv-SE" err="1"/>
              <a:t>managment</a:t>
            </a:r>
            <a:r>
              <a:rPr lang="sv-SE"/>
              <a:t> </a:t>
            </a:r>
            <a:r>
              <a:rPr lang="sv-SE" err="1"/>
              <a:t>of</a:t>
            </a:r>
            <a:r>
              <a:rPr lang="sv-SE"/>
              <a:t> FI.</a:t>
            </a:r>
          </a:p>
          <a:p>
            <a:endParaRPr lang="sv-SE"/>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a:solidFill>
                  <a:schemeClr val="tx1"/>
                </a:solidFill>
                <a:latin typeface="Calibri"/>
                <a:ea typeface="Calibri"/>
                <a:cs typeface="Calibri"/>
                <a:sym typeface="Calibri"/>
              </a:rPr>
              <a:t>Many patients are dependent on barrier protection to manage their bowel problems. Incontinence aids like anal/rectal inserts is a passive barrier to help prevent FI and it </a:t>
            </a:r>
            <a:r>
              <a:rPr lang="sv-SE" sz="1200" b="0" i="0" u="none" strike="noStrike" kern="1200" cap="none" baseline="0" err="1">
                <a:solidFill>
                  <a:schemeClr val="tx1"/>
                </a:solidFill>
                <a:latin typeface="Calibri"/>
                <a:ea typeface="Calibri"/>
                <a:cs typeface="Calibri"/>
                <a:sym typeface="Calibri"/>
              </a:rPr>
              <a:t>provides</a:t>
            </a:r>
            <a:r>
              <a:rPr lang="sv-SE" sz="1200" b="0" i="0" u="none" strike="noStrike" kern="1200" cap="none" baseline="0">
                <a:solidFill>
                  <a:schemeClr val="tx1"/>
                </a:solidFill>
                <a:latin typeface="Calibri"/>
                <a:ea typeface="Calibri"/>
                <a:cs typeface="Calibri"/>
                <a:sym typeface="Calibri"/>
              </a:rPr>
              <a:t> </a:t>
            </a:r>
            <a:r>
              <a:rPr lang="sv-SE" sz="1200" b="0" i="0" u="none" strike="noStrike" kern="1200" cap="none" baseline="0" err="1">
                <a:solidFill>
                  <a:schemeClr val="tx1"/>
                </a:solidFill>
                <a:latin typeface="Calibri"/>
                <a:ea typeface="Calibri"/>
                <a:cs typeface="Calibri"/>
                <a:sym typeface="Calibri"/>
              </a:rPr>
              <a:t>immediate</a:t>
            </a:r>
            <a:r>
              <a:rPr lang="sv-SE" sz="1200" b="0" i="0" u="none" strike="noStrike" kern="1200" cap="none" baseline="0">
                <a:solidFill>
                  <a:schemeClr val="tx1"/>
                </a:solidFill>
                <a:latin typeface="Calibri"/>
                <a:ea typeface="Calibri"/>
                <a:cs typeface="Calibri"/>
                <a:sym typeface="Calibri"/>
              </a:rPr>
              <a:t> </a:t>
            </a:r>
            <a:r>
              <a:rPr lang="sv-SE" sz="1200" b="0" i="0" u="none" strike="noStrike" kern="1200" cap="none" baseline="0" err="1">
                <a:solidFill>
                  <a:schemeClr val="tx1"/>
                </a:solidFill>
                <a:latin typeface="Calibri"/>
                <a:ea typeface="Calibri"/>
                <a:cs typeface="Calibri"/>
                <a:sym typeface="Calibri"/>
              </a:rPr>
              <a:t>results</a:t>
            </a:r>
            <a:r>
              <a:rPr lang="en-US" sz="1200" b="0" i="0" u="none" strike="noStrike" kern="1200" cap="none" baseline="0">
                <a:solidFill>
                  <a:schemeClr val="tx1"/>
                </a:solidFill>
                <a:latin typeface="Calibri"/>
                <a:ea typeface="Calibri"/>
                <a:cs typeface="Calibri"/>
                <a:sym typeface="Calibri"/>
              </a:rPr>
              <a:t> and</a:t>
            </a:r>
            <a:r>
              <a:rPr lang="en-US" sz="1200" b="0" i="0" u="none" strike="noStrike" kern="1200" cap="none">
                <a:solidFill>
                  <a:schemeClr val="tx1"/>
                </a:solidFill>
                <a:latin typeface="Calibri"/>
                <a:ea typeface="Calibri"/>
                <a:cs typeface="Calibri"/>
                <a:sym typeface="Calibri"/>
              </a:rPr>
              <a:t> could be a stand-alone therapy or be used in conjunction with other treatments such as biofeedback, dietary modifications, and/or the use of medications</a:t>
            </a:r>
            <a:r>
              <a:rPr lang="sv-SE" sz="1200" b="0" i="0" u="none" strike="noStrike" kern="1200" cap="none">
                <a:solidFill>
                  <a:schemeClr val="tx1"/>
                </a:solidFill>
                <a:latin typeface="Calibri"/>
                <a:ea typeface="Calibri"/>
                <a:cs typeface="Calibri"/>
                <a:sym typeface="Calibri"/>
              </a:rPr>
              <a:t>.</a:t>
            </a:r>
          </a:p>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Aim</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slide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Function</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benefits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 </a:t>
            </a: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containment</a:t>
            </a:r>
            <a:r>
              <a:rPr lang="sv-SE" sz="1200" b="0" i="0" u="none" strike="noStrike">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inserts</a:t>
            </a:r>
            <a:r>
              <a:rPr lang="sv-SE" sz="1200" b="0" i="0" u="none" strike="noStrike">
                <a:solidFill>
                  <a:schemeClr val="dk1"/>
                </a:solidFill>
                <a:latin typeface="Calibri"/>
                <a:ea typeface="Calibri"/>
                <a:cs typeface="Calibri"/>
                <a:sym typeface="Calibri"/>
              </a:rPr>
              <a:t>/anal </a:t>
            </a:r>
            <a:r>
              <a:rPr lang="sv-SE" sz="1200" b="0" i="0" u="none" strike="noStrike" err="1">
                <a:solidFill>
                  <a:schemeClr val="dk1"/>
                </a:solidFill>
                <a:latin typeface="Calibri"/>
                <a:ea typeface="Calibri"/>
                <a:cs typeface="Calibri"/>
                <a:sym typeface="Calibri"/>
              </a:rPr>
              <a:t>plugs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designed</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temporarily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occlude</a:t>
            </a:r>
            <a:r>
              <a:rPr lang="sv-SE" sz="1200" b="0" i="0" u="none" strike="noStrike">
                <a:solidFill>
                  <a:schemeClr val="dk1"/>
                </a:solidFill>
                <a:latin typeface="Calibri"/>
                <a:ea typeface="Calibri"/>
                <a:cs typeface="Calibri"/>
                <a:sym typeface="Calibri"/>
              </a:rPr>
              <a:t> the anal </a:t>
            </a:r>
            <a:r>
              <a:rPr lang="sv-SE" sz="1200" b="0" i="0" u="none" strike="noStrike" err="1">
                <a:solidFill>
                  <a:schemeClr val="dk1"/>
                </a:solidFill>
                <a:latin typeface="Calibri"/>
                <a:ea typeface="Calibri"/>
                <a:cs typeface="Calibri"/>
                <a:sym typeface="Calibri"/>
              </a:rPr>
              <a:t>canal</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prevent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stool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leakage</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can</a:t>
            </a:r>
            <a:r>
              <a:rPr lang="sv-SE" sz="1200" b="0" i="0" u="none" strike="noStrike">
                <a:solidFill>
                  <a:schemeClr val="dk1"/>
                </a:solidFill>
                <a:latin typeface="Calibri"/>
                <a:ea typeface="Calibri"/>
                <a:cs typeface="Calibri"/>
                <a:sym typeface="Calibri"/>
              </a:rPr>
              <a:t> be </a:t>
            </a:r>
            <a:r>
              <a:rPr lang="sv-SE" sz="1200" b="0" i="0" u="none" strike="noStrike" err="1">
                <a:solidFill>
                  <a:schemeClr val="dk1"/>
                </a:solidFill>
                <a:latin typeface="Calibri"/>
                <a:ea typeface="Calibri"/>
                <a:cs typeface="Calibri"/>
                <a:sym typeface="Calibri"/>
              </a:rPr>
              <a:t>used</a:t>
            </a:r>
            <a:r>
              <a:rPr lang="sv-SE" sz="1200" b="0" i="0" u="none" strike="noStrike">
                <a:solidFill>
                  <a:schemeClr val="dk1"/>
                </a:solidFill>
                <a:latin typeface="Calibri"/>
                <a:ea typeface="Calibri"/>
                <a:cs typeface="Calibri"/>
                <a:sym typeface="Calibri"/>
              </a:rPr>
              <a:t> as a </a:t>
            </a:r>
            <a:r>
              <a:rPr lang="sv-SE" sz="1200" b="0" i="0" u="none" strike="noStrike" err="1">
                <a:solidFill>
                  <a:schemeClr val="dk1"/>
                </a:solidFill>
                <a:latin typeface="Calibri"/>
                <a:ea typeface="Calibri"/>
                <a:cs typeface="Calibri"/>
                <a:sym typeface="Calibri"/>
              </a:rPr>
              <a:t>substitute</a:t>
            </a:r>
            <a:r>
              <a:rPr lang="sv-SE" sz="1200" b="0" i="0" u="none" strike="noStrike">
                <a:solidFill>
                  <a:schemeClr val="dk1"/>
                </a:solidFill>
                <a:latin typeface="Calibri"/>
                <a:ea typeface="Calibri"/>
                <a:cs typeface="Calibri"/>
                <a:sym typeface="Calibri"/>
              </a:rPr>
              <a:t> for </a:t>
            </a:r>
            <a:r>
              <a:rPr lang="sv-SE" sz="1200" b="0" i="0" u="none" strike="noStrike" err="1">
                <a:solidFill>
                  <a:schemeClr val="dk1"/>
                </a:solidFill>
                <a:latin typeface="Calibri"/>
                <a:ea typeface="Calibri"/>
                <a:cs typeface="Calibri"/>
                <a:sym typeface="Calibri"/>
              </a:rPr>
              <a:t>other</a:t>
            </a:r>
            <a:r>
              <a:rPr lang="sv-SE" sz="1200" b="0" i="0" u="none" strike="noStrike">
                <a:solidFill>
                  <a:schemeClr val="dk1"/>
                </a:solidFill>
                <a:latin typeface="Calibri"/>
                <a:ea typeface="Calibri"/>
                <a:cs typeface="Calibri"/>
                <a:sym typeface="Calibri"/>
              </a:rPr>
              <a:t> forms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management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pads</a:t>
            </a:r>
            <a:r>
              <a:rPr lang="sv-SE" sz="1200" b="0" i="0" u="none" strike="noStrike">
                <a:solidFill>
                  <a:schemeClr val="dk1"/>
                </a:solidFill>
                <a:latin typeface="Calibri"/>
                <a:ea typeface="Calibri"/>
                <a:cs typeface="Calibri"/>
                <a:sym typeface="Calibri"/>
              </a:rPr>
              <a:t>, or as an </a:t>
            </a:r>
            <a:r>
              <a:rPr lang="sv-SE" sz="1200" b="0" i="0" u="none" strike="noStrike" err="1">
                <a:solidFill>
                  <a:schemeClr val="dk1"/>
                </a:solidFill>
                <a:latin typeface="Calibri"/>
                <a:ea typeface="Calibri"/>
                <a:cs typeface="Calibri"/>
                <a:sym typeface="Calibri"/>
              </a:rPr>
              <a:t>adjunct</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existing</a:t>
            </a:r>
            <a:r>
              <a:rPr lang="sv-SE" sz="1200" b="0" i="0" u="none" strike="noStrike">
                <a:solidFill>
                  <a:schemeClr val="dk1"/>
                </a:solidFill>
                <a:latin typeface="Calibri"/>
                <a:ea typeface="Calibri"/>
                <a:cs typeface="Calibri"/>
                <a:sym typeface="Calibri"/>
              </a:rPr>
              <a:t> management regimens </a:t>
            </a:r>
            <a:r>
              <a:rPr lang="sv-SE" sz="1200" b="0" i="0" u="none" strike="noStrike" err="1">
                <a:solidFill>
                  <a:schemeClr val="dk1"/>
                </a:solidFill>
                <a:latin typeface="Calibri"/>
                <a:ea typeface="Calibri"/>
                <a:cs typeface="Calibri"/>
                <a:sym typeface="Calibri"/>
              </a:rPr>
              <a:t>giving</a:t>
            </a:r>
            <a:r>
              <a:rPr lang="sv-SE" sz="1200" b="0" i="0" u="none" strike="noStrike">
                <a:solidFill>
                  <a:schemeClr val="dk1"/>
                </a:solidFill>
                <a:latin typeface="Calibri"/>
                <a:ea typeface="Calibri"/>
                <a:cs typeface="Calibri"/>
                <a:sym typeface="Calibri"/>
              </a:rPr>
              <a:t> extra </a:t>
            </a:r>
            <a:r>
              <a:rPr lang="sv-SE" sz="1200" b="0" i="0" u="none" strike="noStrike" err="1">
                <a:solidFill>
                  <a:schemeClr val="dk1"/>
                </a:solidFill>
                <a:latin typeface="Calibri"/>
                <a:ea typeface="Calibri"/>
                <a:cs typeface="Calibri"/>
                <a:sym typeface="Calibri"/>
              </a:rPr>
              <a:t>security</a:t>
            </a:r>
            <a:r>
              <a:rPr lang="sv-SE"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lang="sv-SE" sz="1200" b="0" i="0" u="none" strike="noStrik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a:solidFill>
                  <a:schemeClr val="dk1"/>
                </a:solidFill>
                <a:latin typeface="Calibri"/>
                <a:ea typeface="Calibri"/>
                <a:cs typeface="Calibri"/>
                <a:sym typeface="Calibri"/>
              </a:rPr>
              <a:t>The use of anal plugs is associated with poor tolerability due to discomfort and failure to retain the device. Therefore, several new rectal inserts has been developed that have taken into account the anatomy of the anal canal in the design to be more tolerable. </a:t>
            </a:r>
            <a:endParaRPr lang="en-US"/>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sv-SE" err="1"/>
              <a:t>There</a:t>
            </a:r>
            <a:r>
              <a:rPr lang="sv-SE"/>
              <a:t> </a:t>
            </a:r>
            <a:r>
              <a:rPr lang="sv-SE" err="1"/>
              <a:t>are</a:t>
            </a:r>
            <a:r>
              <a:rPr lang="sv-SE"/>
              <a:t> </a:t>
            </a:r>
            <a:r>
              <a:rPr lang="sv-SE" err="1"/>
              <a:t>some</a:t>
            </a:r>
            <a:r>
              <a:rPr lang="sv-SE"/>
              <a:t> </a:t>
            </a:r>
            <a:r>
              <a:rPr lang="sv-SE" err="1"/>
              <a:t>reported</a:t>
            </a:r>
            <a:r>
              <a:rPr lang="sv-SE"/>
              <a:t> problems </a:t>
            </a:r>
            <a:r>
              <a:rPr lang="sv-SE" err="1"/>
              <a:t>with</a:t>
            </a:r>
            <a:r>
              <a:rPr lang="sv-SE"/>
              <a:t> </a:t>
            </a:r>
            <a:r>
              <a:rPr lang="sv-SE" err="1"/>
              <a:t>using</a:t>
            </a:r>
            <a:r>
              <a:rPr lang="sv-SE"/>
              <a:t> </a:t>
            </a:r>
            <a:r>
              <a:rPr lang="sv-SE" err="1"/>
              <a:t>pads</a:t>
            </a:r>
            <a:r>
              <a:rPr lang="sv-SE"/>
              <a:t> as </a:t>
            </a:r>
            <a:r>
              <a:rPr lang="sv-SE" err="1"/>
              <a:t>containment</a:t>
            </a:r>
            <a:r>
              <a:rPr lang="sv-SE"/>
              <a:t> for </a:t>
            </a:r>
            <a:r>
              <a:rPr lang="sv-SE" err="1"/>
              <a:t>fecal</a:t>
            </a:r>
            <a:r>
              <a:rPr lang="sv-SE"/>
              <a:t> </a:t>
            </a:r>
            <a:r>
              <a:rPr lang="sv-SE" err="1"/>
              <a:t>incontinence</a:t>
            </a:r>
            <a:r>
              <a:rPr lang="sv-SE"/>
              <a:t> </a:t>
            </a:r>
            <a:r>
              <a:rPr lang="sv-SE" err="1"/>
              <a:t>that</a:t>
            </a:r>
            <a:r>
              <a:rPr lang="sv-SE"/>
              <a:t> is </a:t>
            </a:r>
            <a:r>
              <a:rPr lang="sv-SE" err="1"/>
              <a:t>avoided</a:t>
            </a:r>
            <a:r>
              <a:rPr lang="sv-SE"/>
              <a:t> </a:t>
            </a:r>
            <a:r>
              <a:rPr lang="sv-SE" err="1"/>
              <a:t>with</a:t>
            </a:r>
            <a:r>
              <a:rPr lang="sv-SE"/>
              <a:t> </a:t>
            </a:r>
            <a:r>
              <a:rPr lang="sv-SE" err="1"/>
              <a:t>use</a:t>
            </a:r>
            <a:r>
              <a:rPr lang="sv-SE"/>
              <a:t> </a:t>
            </a:r>
            <a:r>
              <a:rPr lang="sv-SE" err="1"/>
              <a:t>of</a:t>
            </a:r>
            <a:r>
              <a:rPr lang="sv-SE"/>
              <a:t> a </a:t>
            </a:r>
            <a:r>
              <a:rPr lang="sv-SE" err="1"/>
              <a:t>rectal</a:t>
            </a:r>
            <a:r>
              <a:rPr lang="sv-SE"/>
              <a:t> </a:t>
            </a:r>
            <a:r>
              <a:rPr lang="sv-SE" err="1"/>
              <a:t>insert</a:t>
            </a:r>
            <a:r>
              <a:rPr lang="sv-SE"/>
              <a:t>:</a:t>
            </a:r>
            <a:endParaRPr/>
          </a:p>
          <a:p>
            <a:pPr marL="0" lvl="0" indent="0" algn="l" rtl="0">
              <a:spcBef>
                <a:spcPts val="0"/>
              </a:spcBef>
              <a:spcAft>
                <a:spcPts val="0"/>
              </a:spcAft>
              <a:buClr>
                <a:schemeClr val="dk1"/>
              </a:buClr>
              <a:buSzPts val="1200"/>
              <a:buFont typeface="Arial"/>
              <a:buNone/>
            </a:pPr>
            <a:r>
              <a:rPr lang="sv-SE"/>
              <a:t>- </a:t>
            </a:r>
            <a:r>
              <a:rPr lang="sv-SE" err="1"/>
              <a:t>Odour</a:t>
            </a:r>
            <a:r>
              <a:rPr lang="sv-SE"/>
              <a:t> from the </a:t>
            </a:r>
            <a:r>
              <a:rPr lang="sv-SE" err="1"/>
              <a:t>leakage</a:t>
            </a:r>
            <a:r>
              <a:rPr lang="sv-SE"/>
              <a:t> is </a:t>
            </a:r>
            <a:r>
              <a:rPr lang="sv-SE" err="1"/>
              <a:t>difficult</a:t>
            </a:r>
            <a:r>
              <a:rPr lang="sv-SE"/>
              <a:t> to </a:t>
            </a:r>
            <a:r>
              <a:rPr lang="sv-SE" err="1"/>
              <a:t>control</a:t>
            </a:r>
            <a:endParaRPr/>
          </a:p>
          <a:p>
            <a:pPr marL="171450" lvl="0" indent="-171450" algn="l" rtl="0">
              <a:spcBef>
                <a:spcPts val="0"/>
              </a:spcBef>
              <a:spcAft>
                <a:spcPts val="0"/>
              </a:spcAft>
              <a:buClr>
                <a:schemeClr val="dk1"/>
              </a:buClr>
              <a:buSzPts val="1200"/>
              <a:buFont typeface="Calibri"/>
              <a:buChar char="-"/>
            </a:pPr>
            <a:r>
              <a:rPr lang="sv-SE"/>
              <a:t>Extensive </a:t>
            </a:r>
            <a:r>
              <a:rPr lang="sv-SE" err="1"/>
              <a:t>use</a:t>
            </a:r>
            <a:r>
              <a:rPr lang="sv-SE"/>
              <a:t> </a:t>
            </a:r>
            <a:r>
              <a:rPr lang="sv-SE" err="1"/>
              <a:t>of</a:t>
            </a:r>
            <a:r>
              <a:rPr lang="sv-SE"/>
              <a:t> </a:t>
            </a:r>
            <a:r>
              <a:rPr lang="sv-SE" err="1"/>
              <a:t>pads</a:t>
            </a:r>
            <a:r>
              <a:rPr lang="sv-SE"/>
              <a:t> </a:t>
            </a:r>
            <a:r>
              <a:rPr lang="sv-SE" err="1"/>
              <a:t>can</a:t>
            </a:r>
            <a:r>
              <a:rPr lang="sv-SE"/>
              <a:t> </a:t>
            </a:r>
            <a:r>
              <a:rPr lang="sv-SE" err="1"/>
              <a:t>result</a:t>
            </a:r>
            <a:r>
              <a:rPr lang="sv-SE"/>
              <a:t> in skin </a:t>
            </a:r>
            <a:r>
              <a:rPr lang="sv-SE" err="1"/>
              <a:t>condition</a:t>
            </a:r>
            <a:r>
              <a:rPr lang="sv-SE"/>
              <a:t> problems.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will</a:t>
            </a:r>
            <a:r>
              <a:rPr lang="sv-SE" sz="1200" b="0" i="0" u="none" strike="noStrike">
                <a:solidFill>
                  <a:schemeClr val="dk1"/>
                </a:solidFill>
                <a:latin typeface="Calibri"/>
                <a:ea typeface="Calibri"/>
                <a:cs typeface="Calibri"/>
                <a:sym typeface="Calibri"/>
              </a:rPr>
              <a:t> be </a:t>
            </a:r>
            <a:r>
              <a:rPr lang="sv-SE" sz="1200" b="0" i="0" u="none" strike="noStrike" err="1">
                <a:solidFill>
                  <a:schemeClr val="dk1"/>
                </a:solidFill>
                <a:latin typeface="Calibri"/>
                <a:ea typeface="Calibri"/>
                <a:cs typeface="Calibri"/>
                <a:sym typeface="Calibri"/>
              </a:rPr>
              <a:t>prescribed</a:t>
            </a:r>
            <a:r>
              <a:rPr lang="sv-SE" sz="1200" b="0" i="0" u="none" strike="noStrike">
                <a:solidFill>
                  <a:schemeClr val="dk1"/>
                </a:solidFill>
                <a:latin typeface="Calibri"/>
                <a:ea typeface="Calibri"/>
                <a:cs typeface="Calibri"/>
                <a:sym typeface="Calibri"/>
              </a:rPr>
              <a:t>. The </a:t>
            </a:r>
            <a:r>
              <a:rPr lang="sv-SE" sz="1200" b="0" i="0" u="none" strike="noStrike" err="1">
                <a:solidFill>
                  <a:schemeClr val="dk1"/>
                </a:solidFill>
                <a:latin typeface="Calibri"/>
                <a:ea typeface="Calibri"/>
                <a:cs typeface="Calibri"/>
                <a:sym typeface="Calibri"/>
              </a:rPr>
              <a:t>majority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patients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use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self-help</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measures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pads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do not </a:t>
            </a:r>
            <a:r>
              <a:rPr lang="sv-SE" sz="1200" b="0" i="0" u="none" strike="noStrike" err="1">
                <a:solidFill>
                  <a:schemeClr val="dk1"/>
                </a:solidFill>
                <a:latin typeface="Calibri"/>
                <a:ea typeface="Calibri"/>
                <a:cs typeface="Calibri"/>
                <a:sym typeface="Calibri"/>
              </a:rPr>
              <a:t>require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prescription</a:t>
            </a:r>
            <a:r>
              <a:rPr lang="sv-SE" sz="1200" b="0" i="0" u="none" strike="noStrike">
                <a:solidFill>
                  <a:schemeClr val="dk1"/>
                </a:solidFill>
                <a:latin typeface="Calibri"/>
                <a:ea typeface="Calibri"/>
                <a:cs typeface="Calibri"/>
                <a:sym typeface="Calibri"/>
              </a:rPr>
              <a:t> and a visit to </a:t>
            </a:r>
            <a:r>
              <a:rPr lang="sv-SE" sz="1200" b="0" i="0" u="none" strike="noStrike" err="1">
                <a:solidFill>
                  <a:schemeClr val="dk1"/>
                </a:solidFill>
                <a:latin typeface="Calibri"/>
                <a:ea typeface="Calibri"/>
                <a:cs typeface="Calibri"/>
                <a:sym typeface="Calibri"/>
              </a:rPr>
              <a:t>their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healthcare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provider</a:t>
            </a:r>
            <a:r>
              <a:rPr lang="sv-SE" sz="1200" b="0" i="0" u="none" strike="noStrik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The efficacy of Transanal irrigation in management of FI. </a:t>
            </a:r>
          </a:p>
          <a:p>
            <a:pPr marL="0" lvl="0" indent="0" algn="l" rtl="0">
              <a:spcBef>
                <a:spcPts val="0"/>
              </a:spcBef>
              <a:spcAft>
                <a:spcPts val="0"/>
              </a:spcAft>
              <a:buNone/>
            </a:pPr>
            <a:endParaRPr lang="en-US" noProof="0" dirty="0"/>
          </a:p>
          <a:p>
            <a:pPr marL="0" marR="0" lvl="0" indent="0" algn="l" rtl="0">
              <a:lnSpc>
                <a:spcPct val="100000"/>
              </a:lnSpc>
              <a:spcBef>
                <a:spcPts val="0"/>
              </a:spcBef>
              <a:spcAft>
                <a:spcPts val="0"/>
              </a:spcAft>
              <a:buClr>
                <a:schemeClr val="dk1"/>
              </a:buClr>
              <a:buSzPts val="1200"/>
              <a:buFont typeface="Calibri"/>
              <a:buNone/>
            </a:pPr>
            <a:r>
              <a:rPr lang="en-US" noProof="0" dirty="0"/>
              <a:t>Transanal irrigation is a method to prevent FI by instilling lukewarm water into the rectum and lower part of the colon to empty the bowel content. Depending on the volume of water used, the bowel will be emptied in a way that prevents FI for up to 2 days. In a review of 17 studies including in total 1229 subjects FI was improved in 47% of the subjects with NBD when using TAI (</a:t>
            </a:r>
            <a:r>
              <a:rPr lang="en-US" sz="1200" noProof="0" dirty="0">
                <a:solidFill>
                  <a:srgbClr val="4D4D4D"/>
                </a:solidFill>
                <a:latin typeface="Calibri"/>
                <a:ea typeface="Calibri"/>
                <a:cs typeface="Calibri"/>
                <a:sym typeface="Calibri"/>
              </a:rPr>
              <a:t>Christensen &amp; Krogh. </a:t>
            </a:r>
            <a:r>
              <a:rPr lang="en-US" sz="1200" i="1" noProof="0" dirty="0">
                <a:solidFill>
                  <a:srgbClr val="4D4D4D"/>
                </a:solidFill>
                <a:latin typeface="Calibri"/>
                <a:ea typeface="Calibri"/>
                <a:cs typeface="Calibri"/>
                <a:sym typeface="Calibri"/>
              </a:rPr>
              <a:t>Scand. J. </a:t>
            </a:r>
            <a:r>
              <a:rPr lang="en-US" sz="1200" i="1" noProof="0" dirty="0" err="1">
                <a:solidFill>
                  <a:srgbClr val="4D4D4D"/>
                </a:solidFill>
                <a:latin typeface="Calibri"/>
                <a:ea typeface="Calibri"/>
                <a:cs typeface="Calibri"/>
                <a:sym typeface="Calibri"/>
              </a:rPr>
              <a:t>Gastroenter</a:t>
            </a:r>
            <a:r>
              <a:rPr lang="en-US" sz="1200" i="1" noProof="0" dirty="0">
                <a:solidFill>
                  <a:srgbClr val="4D4D4D"/>
                </a:solidFill>
                <a:latin typeface="Calibri"/>
                <a:ea typeface="Calibri"/>
                <a:cs typeface="Calibri"/>
                <a:sym typeface="Calibri"/>
              </a:rPr>
              <a:t>. 2010;45:517-527 </a:t>
            </a:r>
            <a:r>
              <a:rPr lang="en-US" noProof="0" dirty="0"/>
              <a:t>). </a:t>
            </a:r>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268727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define and describe the meaning of fecal incontinence.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In addition to the definition there are a time and an age factor attached. The time factor is that the symptoms should have lasted for at least one month and the age is an age of at least 4 years with previously achieved control of continence. This definition is not always used, other define FI as the loss of feces only and use other terminology such as anal incontinence to include gas and mucus.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Not to be forgotten, FI could be a symptom of a serious disease such as a tumor or inflammatory disease.</a:t>
            </a:r>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describe different types of fecal incontinence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Fecal incontinence is the collective name used for leakage of feces. There are several other words used such as anal incontinence that is when the incontinence involves both gas and feces. Flatus incontinence (leakage of gas) may be the first sign before fecal incontinence. </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Urge and passive incontinence describes different symptoms of fecal incontinence. Passive incontinence is FI without any feeling of need to defecate while urge incontinence is when a sudden need is experienced without time to reach a suitable place for bowel emptying.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Accidental bowel leakage is commonly used termed for fecal incontinence and is preferred by patients to describe their condition.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Overflow incontinence occur when the patient is constipated or impacted (severe constipation) due to a large fecal mass that may have been hardened and liquid stools are able to pass around the obstruction (impaction).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For children, fecal incontinence (voluntary or involuntary) is usually not seen as an issue until over the age of four and if toilet-trained. Encopresis (or soiling) is often used to describe FI in children that do not have any anatomical defects presents while </a:t>
            </a:r>
            <a:r>
              <a:rPr lang="en-US" noProof="0" dirty="0" err="1"/>
              <a:t>pseudoincontinence</a:t>
            </a:r>
            <a:r>
              <a:rPr lang="en-US" noProof="0" dirty="0"/>
              <a:t> is used when children have an anatomical defect such as enlarged sigmoid colon or anal </a:t>
            </a:r>
            <a:r>
              <a:rPr lang="en-US" noProof="0" dirty="0" err="1"/>
              <a:t>stensosis</a:t>
            </a:r>
            <a:r>
              <a:rPr lang="en-US" noProof="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Aim of slide: Describe the anatomy and physiology required for continence – anal canal</a:t>
            </a:r>
          </a:p>
          <a:p>
            <a:endParaRPr lang="en-US"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The sphincter muscles in the anal canal are designed to prevent unwanted bowel leakage. There are two sphincter muscles that we rely on for leakage prevention</a:t>
            </a:r>
            <a:r>
              <a:rPr lang="en-US" sz="1200">
                <a:solidFill>
                  <a:schemeClr val="dk1"/>
                </a:solidFill>
                <a:latin typeface="Calibri"/>
                <a:ea typeface="Calibri"/>
                <a:cs typeface="Calibri"/>
                <a:sym typeface="Calibri"/>
              </a:rPr>
              <a:t>:</a:t>
            </a:r>
            <a:endParaRPr lang="en-US"/>
          </a:p>
          <a:p>
            <a:pPr marL="171450" marR="0" lvl="0"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sz="1200">
                <a:solidFill>
                  <a:schemeClr val="dk1"/>
                </a:solidFill>
                <a:latin typeface="Calibri"/>
                <a:ea typeface="Calibri"/>
                <a:cs typeface="Calibri"/>
                <a:sym typeface="Calibri"/>
              </a:rPr>
              <a:t>Internal Anal Sphincter (IAS) </a:t>
            </a:r>
            <a:r>
              <a:rPr lang="en-US" sz="1200" b="0" i="0" u="none" strike="noStrike" cap="none">
                <a:solidFill>
                  <a:schemeClr val="dk1"/>
                </a:solidFill>
                <a:effectLst/>
                <a:latin typeface="Calibri"/>
                <a:ea typeface="Calibri"/>
                <a:cs typeface="Calibri"/>
                <a:sym typeface="Calibri"/>
              </a:rPr>
              <a:t>is a thin muscle that wraps around the anal canal and it </a:t>
            </a:r>
            <a:r>
              <a:rPr lang="en-US" sz="1200">
                <a:solidFill>
                  <a:schemeClr val="dk1"/>
                </a:solidFill>
                <a:latin typeface="Calibri"/>
                <a:ea typeface="Calibri"/>
                <a:cs typeface="Calibri"/>
                <a:sym typeface="Calibri"/>
              </a:rPr>
              <a:t>cannot be voluntary controlled. </a:t>
            </a:r>
            <a:r>
              <a:rPr lang="en-US" sz="1200" b="0" i="0" u="none" strike="noStrike" cap="none">
                <a:solidFill>
                  <a:schemeClr val="dk1"/>
                </a:solidFill>
                <a:effectLst/>
                <a:latin typeface="Calibri"/>
                <a:ea typeface="Calibri"/>
                <a:cs typeface="Calibri"/>
                <a:sym typeface="Calibri"/>
              </a:rPr>
              <a:t>This sphincter has a resting tightness that is designed to keep small amounts of liquid and gas from escaping unexpectedly during rest and sleep.</a:t>
            </a:r>
            <a:endParaRPr lang="en-US"/>
          </a:p>
          <a:p>
            <a:pPr marL="17145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External Anal Sphincter (EAS) is a </a:t>
            </a:r>
            <a:r>
              <a:rPr lang="en-US" sz="1200" b="0" i="0" u="none" strike="noStrike" cap="none">
                <a:solidFill>
                  <a:schemeClr val="dk1"/>
                </a:solidFill>
                <a:effectLst/>
                <a:latin typeface="Calibri"/>
                <a:ea typeface="Calibri"/>
                <a:cs typeface="Calibri"/>
                <a:sym typeface="Calibri"/>
              </a:rPr>
              <a:t>large thick muscle wrapped around the IAS.  The EAS </a:t>
            </a:r>
            <a:r>
              <a:rPr lang="en-US" sz="1200">
                <a:solidFill>
                  <a:schemeClr val="dk1"/>
                </a:solidFill>
                <a:latin typeface="Calibri"/>
                <a:ea typeface="Calibri"/>
                <a:cs typeface="Calibri"/>
                <a:sym typeface="Calibri"/>
              </a:rPr>
              <a:t>can be voluntary controlled.</a:t>
            </a:r>
            <a:endParaRPr lang="en-US"/>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Calibri"/>
                <a:ea typeface="Calibri"/>
                <a:cs typeface="Calibri"/>
                <a:sym typeface="Calibri"/>
              </a:rPr>
              <a:t>The normal function of the sphincters are that the IAS relaxes by reflex when </a:t>
            </a:r>
            <a:r>
              <a:rPr lang="en-US" sz="1200" b="0" i="0" u="none" strike="noStrike">
                <a:solidFill>
                  <a:schemeClr val="dk1"/>
                </a:solidFill>
                <a:latin typeface="Calibri"/>
                <a:ea typeface="Calibri"/>
                <a:cs typeface="Calibri"/>
                <a:sym typeface="Calibri"/>
              </a:rPr>
              <a:t>stool is accumulated and the rectum is distended, creating an </a:t>
            </a:r>
            <a:r>
              <a:rPr lang="en-US" sz="1200">
                <a:solidFill>
                  <a:schemeClr val="dk1"/>
                </a:solidFill>
                <a:latin typeface="Calibri"/>
                <a:ea typeface="Calibri"/>
                <a:cs typeface="Calibri"/>
                <a:sym typeface="Calibri"/>
              </a:rPr>
              <a:t>urge to defecate. </a:t>
            </a:r>
            <a:r>
              <a:rPr lang="en-US" sz="1200" b="0" i="0" u="none" strike="noStrike" cap="none">
                <a:solidFill>
                  <a:schemeClr val="dk1"/>
                </a:solidFill>
                <a:effectLst/>
                <a:latin typeface="Calibri"/>
                <a:ea typeface="Calibri"/>
                <a:cs typeface="Calibri"/>
                <a:sym typeface="Calibri"/>
              </a:rPr>
              <a:t>If there is no desire to defecate, EAS cleverly contracts, mechanically preventing relaxation of the IAS until the </a:t>
            </a:r>
            <a:r>
              <a:rPr lang="en-US" sz="1200">
                <a:solidFill>
                  <a:schemeClr val="dk1"/>
                </a:solidFill>
                <a:latin typeface="Calibri"/>
                <a:ea typeface="Calibri"/>
                <a:cs typeface="Calibri"/>
                <a:sym typeface="Calibri"/>
              </a:rPr>
              <a:t>EAS is relaxed by voluntary control at a place and time that is found suitable for bowel emptying.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Aim of slide: Display different physiological and anatomical functions that is needed for continence and that may be affected when fecally incontinent.</a:t>
            </a:r>
            <a:endParaRPr/>
          </a:p>
          <a:p>
            <a:pPr marL="0" lvl="0" indent="0" algn="l" rtl="0">
              <a:spcBef>
                <a:spcPts val="0"/>
              </a:spcBef>
              <a:spcAft>
                <a:spcPts val="0"/>
              </a:spcAft>
              <a:buNone/>
            </a:pPr>
            <a:endParaRPr/>
          </a:p>
          <a:p>
            <a:pPr marL="0" lvl="0" indent="0" algn="l" rtl="0">
              <a:spcBef>
                <a:spcPts val="0"/>
              </a:spcBef>
              <a:spcAft>
                <a:spcPts val="0"/>
              </a:spcAft>
              <a:buNone/>
            </a:pPr>
            <a:r>
              <a:rPr lang="sv-SE" sz="1200" b="0" i="0" u="none" strike="noStrike">
                <a:solidFill>
                  <a:schemeClr val="dk1"/>
                </a:solidFill>
                <a:latin typeface="Calibri"/>
                <a:ea typeface="Calibri"/>
                <a:cs typeface="Calibri"/>
                <a:sym typeface="Calibri"/>
              </a:rPr>
              <a:t>The physiological and anatomical functions needed for fecal continence can shortly be described as a reservoir that is distensible, capacious and evacuable and an effective and voluntarily controlled barrier to outflow. One other major factor that may be necessary for fecal continence is the consistency of the fecal content. </a:t>
            </a:r>
            <a:endParaRPr/>
          </a:p>
          <a:p>
            <a:pPr marL="171450" lvl="0" indent="-95250" algn="l" rtl="0">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791D12-046A-4B8F-834D-022E506C3212}"/>
              </a:ext>
            </a:extLst>
          </p:cNvPr>
          <p:cNvSpPr>
            <a:spLocks noGrp="1"/>
          </p:cNvSpPr>
          <p:nvPr>
            <p:ph type="ctrTitle"/>
          </p:nvPr>
        </p:nvSpPr>
        <p:spPr/>
        <p:txBody>
          <a:bodyPr/>
          <a:lstStyle/>
          <a:p>
            <a:endParaRPr lang="en-US"/>
          </a:p>
        </p:txBody>
      </p:sp>
      <p:sp>
        <p:nvSpPr>
          <p:cNvPr id="11" name="Subtitle 10">
            <a:extLst>
              <a:ext uri="{FF2B5EF4-FFF2-40B4-BE49-F238E27FC236}">
                <a16:creationId xmlns:a16="http://schemas.microsoft.com/office/drawing/2014/main" id="{77390B2F-22DC-4127-A44C-5ED61B96C076}"/>
              </a:ext>
            </a:extLst>
          </p:cNvPr>
          <p:cNvSpPr>
            <a:spLocks noGrp="1"/>
          </p:cNvSpPr>
          <p:nvPr>
            <p:ph type="subTitle" idx="1"/>
          </p:nvPr>
        </p:nvSpPr>
        <p:spPr/>
        <p:txBody>
          <a:bodyPr/>
          <a:lstStyle/>
          <a:p>
            <a:endParaRPr lang="en-US"/>
          </a:p>
        </p:txBody>
      </p:sp>
      <p:pic>
        <p:nvPicPr>
          <p:cNvPr id="13" name="Picture 12" descr="A picture containing text, aquatic mammal&#10;&#10;Description automatically generated">
            <a:extLst>
              <a:ext uri="{FF2B5EF4-FFF2-40B4-BE49-F238E27FC236}">
                <a16:creationId xmlns:a16="http://schemas.microsoft.com/office/drawing/2014/main" id="{580D50CC-4201-4A10-80DC-55631909E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66"/>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4C103F05-7FCF-4B47-A3A5-1D6678839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FEAFCAFF-7D93-42B5-9212-6A0CE7FC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E16B555F-2678-4231-B0B1-6A3948A66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3E4FDF36-36A0-4529-B656-856303004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1"/>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7BE46E51-AE6A-42F4-B1F9-8CB50864A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aquatic mammal&#10;&#10;Description automatically generated">
            <a:extLst>
              <a:ext uri="{FF2B5EF4-FFF2-40B4-BE49-F238E27FC236}">
                <a16:creationId xmlns:a16="http://schemas.microsoft.com/office/drawing/2014/main" id="{D4C85982-BF13-4A8F-8E7B-E61DE8964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B2761C3A-B437-4667-B6CA-79983CC30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48699A0-FA93-485D-8351-949093AA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1CD1A8BA-38B9-431F-88A0-1477CD721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2BA4C791-0009-4B8E-AF02-D1BBF3E93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C58D183F-0F2E-4639-9A97-67B1728C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8"/>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43430C3-9384-4E50-BABD-1E00670B7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216D4E2C-6DAB-47FC-AD2F-63996FDDB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7FF320CE-AD5E-43D3-95B2-50904125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with low confidence">
            <a:extLst>
              <a:ext uri="{FF2B5EF4-FFF2-40B4-BE49-F238E27FC236}">
                <a16:creationId xmlns:a16="http://schemas.microsoft.com/office/drawing/2014/main" id="{3CD873D8-78D8-4D0E-828B-8DB9D2702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53B161C-693B-4C94-9620-F33432279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56EB70A1-3C8C-4B6E-A726-921521926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23DCB08C-959C-4329-9794-01243E447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AC4F0D48-5DA1-4495-9C1A-6FF1B7374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851035B7-E066-4FFE-8997-57D3832A4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AC8C6F56-035D-475C-9AFB-5793A7EB3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text, aquatic mammal&#10;&#10;Description automatically generated">
            <a:extLst>
              <a:ext uri="{FF2B5EF4-FFF2-40B4-BE49-F238E27FC236}">
                <a16:creationId xmlns:a16="http://schemas.microsoft.com/office/drawing/2014/main" id="{C2FDC057-BA34-480C-B70F-76288C23E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C6F89115-24BA-40E3-AFF0-BB5A7C8F3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B189645B-BB0A-46DD-9DD2-2C37CBE9D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92E617C9-DE48-4D05-8448-0348924BA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E600BB2-B770-4152-90C8-12613B723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C651F9C6-62D6-4E9C-A45B-F781104B7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descr="Text, timeline&#10;&#10;Description automatically generated">
            <a:extLst>
              <a:ext uri="{FF2B5EF4-FFF2-40B4-BE49-F238E27FC236}">
                <a16:creationId xmlns:a16="http://schemas.microsoft.com/office/drawing/2014/main" id="{1CE95FC5-B740-4315-8399-11EA44A57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1CC5EEE8-B85D-475C-A3A6-22A04B2B6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8AA026F-2DB2-4312-8D98-A80E499F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1B69D8FC-40C9-4565-BA38-0325F61DA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A2FCC0A6-0750-474C-8690-B9C61DCAA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2562</Words>
  <Application>Microsoft Office PowerPoint</Application>
  <PresentationFormat>Widescreen</PresentationFormat>
  <Paragraphs>130</Paragraphs>
  <Slides>33</Slides>
  <Notes>31</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2022-03-15T11:39:16Z</dcterms:modified>
</cp:coreProperties>
</file>